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0" r:id="rId3"/>
    <p:sldId id="258" r:id="rId4"/>
    <p:sldId id="260" r:id="rId5"/>
    <p:sldId id="261" r:id="rId6"/>
    <p:sldId id="263" r:id="rId7"/>
    <p:sldId id="264" r:id="rId8"/>
    <p:sldId id="265" r:id="rId9"/>
    <p:sldId id="266" r:id="rId10"/>
    <p:sldId id="267" r:id="rId11"/>
    <p:sldId id="269" r:id="rId12"/>
    <p:sldId id="268" r:id="rId13"/>
    <p:sldId id="289" r:id="rId14"/>
    <p:sldId id="271" r:id="rId15"/>
    <p:sldId id="270" r:id="rId16"/>
    <p:sldId id="272" r:id="rId17"/>
    <p:sldId id="273" r:id="rId18"/>
    <p:sldId id="275" r:id="rId19"/>
    <p:sldId id="286" r:id="rId20"/>
    <p:sldId id="274" r:id="rId21"/>
    <p:sldId id="288" r:id="rId22"/>
    <p:sldId id="282" r:id="rId23"/>
    <p:sldId id="276" r:id="rId24"/>
    <p:sldId id="278" r:id="rId25"/>
    <p:sldId id="283" r:id="rId26"/>
    <p:sldId id="284" r:id="rId27"/>
    <p:sldId id="281" r:id="rId28"/>
    <p:sldId id="285" r:id="rId29"/>
    <p:sldId id="277" r:id="rId30"/>
    <p:sldId id="262" r:id="rId31"/>
    <p:sldId id="291" r:id="rId32"/>
    <p:sldId id="292"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1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7" d="100"/>
          <a:sy n="67" d="100"/>
        </p:scale>
        <p:origin x="6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06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25010-3B05-41AB-888A-A177F273F617}" type="datetimeFigureOut">
              <a:rPr lang="en-US"/>
              <a:t>10/2/2015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680E4-A747-4431-AD95-DDF1DB42D9AF}" type="slidenum">
              <a:rPr lang="en-US"/>
              <a:t>‹#›</a:t>
            </a:fld>
            <a:endParaRPr lang="en-US"/>
          </a:p>
        </p:txBody>
      </p:sp>
    </p:spTree>
    <p:extLst>
      <p:ext uri="{BB962C8B-B14F-4D97-AF65-F5344CB8AC3E}">
        <p14:creationId xmlns:p14="http://schemas.microsoft.com/office/powerpoint/2010/main" val="317641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a:t>
            </a:fld>
            <a:endParaRPr lang="en-US"/>
          </a:p>
        </p:txBody>
      </p:sp>
    </p:spTree>
    <p:extLst>
      <p:ext uri="{BB962C8B-B14F-4D97-AF65-F5344CB8AC3E}">
        <p14:creationId xmlns:p14="http://schemas.microsoft.com/office/powerpoint/2010/main" val="410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11</a:t>
            </a:fld>
            <a:endParaRPr lang="en-US"/>
          </a:p>
        </p:txBody>
      </p:sp>
    </p:spTree>
    <p:extLst>
      <p:ext uri="{BB962C8B-B14F-4D97-AF65-F5344CB8AC3E}">
        <p14:creationId xmlns:p14="http://schemas.microsoft.com/office/powerpoint/2010/main" val="197328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12</a:t>
            </a:fld>
            <a:endParaRPr lang="en-US"/>
          </a:p>
        </p:txBody>
      </p:sp>
    </p:spTree>
    <p:extLst>
      <p:ext uri="{BB962C8B-B14F-4D97-AF65-F5344CB8AC3E}">
        <p14:creationId xmlns:p14="http://schemas.microsoft.com/office/powerpoint/2010/main" val="411996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13</a:t>
            </a:fld>
            <a:endParaRPr lang="en-US"/>
          </a:p>
        </p:txBody>
      </p:sp>
    </p:spTree>
    <p:extLst>
      <p:ext uri="{BB962C8B-B14F-4D97-AF65-F5344CB8AC3E}">
        <p14:creationId xmlns:p14="http://schemas.microsoft.com/office/powerpoint/2010/main" val="78851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14</a:t>
            </a:fld>
            <a:endParaRPr lang="en-US"/>
          </a:p>
        </p:txBody>
      </p:sp>
    </p:spTree>
    <p:extLst>
      <p:ext uri="{BB962C8B-B14F-4D97-AF65-F5344CB8AC3E}">
        <p14:creationId xmlns:p14="http://schemas.microsoft.com/office/powerpoint/2010/main" val="228000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15</a:t>
            </a:fld>
            <a:endParaRPr lang="en-US"/>
          </a:p>
        </p:txBody>
      </p:sp>
    </p:spTree>
    <p:extLst>
      <p:ext uri="{BB962C8B-B14F-4D97-AF65-F5344CB8AC3E}">
        <p14:creationId xmlns:p14="http://schemas.microsoft.com/office/powerpoint/2010/main" val="1430460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16</a:t>
            </a:fld>
            <a:endParaRPr lang="en-US"/>
          </a:p>
        </p:txBody>
      </p:sp>
    </p:spTree>
    <p:extLst>
      <p:ext uri="{BB962C8B-B14F-4D97-AF65-F5344CB8AC3E}">
        <p14:creationId xmlns:p14="http://schemas.microsoft.com/office/powerpoint/2010/main" val="315096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17</a:t>
            </a:fld>
            <a:endParaRPr lang="en-US"/>
          </a:p>
        </p:txBody>
      </p:sp>
    </p:spTree>
    <p:extLst>
      <p:ext uri="{BB962C8B-B14F-4D97-AF65-F5344CB8AC3E}">
        <p14:creationId xmlns:p14="http://schemas.microsoft.com/office/powerpoint/2010/main" val="124018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29</a:t>
            </a:fld>
            <a:endParaRPr lang="en-US"/>
          </a:p>
        </p:txBody>
      </p:sp>
    </p:spTree>
    <p:extLst>
      <p:ext uri="{BB962C8B-B14F-4D97-AF65-F5344CB8AC3E}">
        <p14:creationId xmlns:p14="http://schemas.microsoft.com/office/powerpoint/2010/main" val="181739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30</a:t>
            </a:fld>
            <a:endParaRPr lang="en-US"/>
          </a:p>
        </p:txBody>
      </p:sp>
    </p:spTree>
    <p:extLst>
      <p:ext uri="{BB962C8B-B14F-4D97-AF65-F5344CB8AC3E}">
        <p14:creationId xmlns:p14="http://schemas.microsoft.com/office/powerpoint/2010/main" val="2255729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31</a:t>
            </a:fld>
            <a:endParaRPr lang="en-US"/>
          </a:p>
        </p:txBody>
      </p:sp>
    </p:spTree>
    <p:extLst>
      <p:ext uri="{BB962C8B-B14F-4D97-AF65-F5344CB8AC3E}">
        <p14:creationId xmlns:p14="http://schemas.microsoft.com/office/powerpoint/2010/main" val="168466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2</a:t>
            </a:fld>
            <a:endParaRPr lang="en-US"/>
          </a:p>
        </p:txBody>
      </p:sp>
    </p:spTree>
    <p:extLst>
      <p:ext uri="{BB962C8B-B14F-4D97-AF65-F5344CB8AC3E}">
        <p14:creationId xmlns:p14="http://schemas.microsoft.com/office/powerpoint/2010/main" val="4201617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32</a:t>
            </a:fld>
            <a:endParaRPr lang="en-US"/>
          </a:p>
        </p:txBody>
      </p:sp>
    </p:spTree>
    <p:extLst>
      <p:ext uri="{BB962C8B-B14F-4D97-AF65-F5344CB8AC3E}">
        <p14:creationId xmlns:p14="http://schemas.microsoft.com/office/powerpoint/2010/main" val="1186114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33</a:t>
            </a:fld>
            <a:endParaRPr lang="en-US"/>
          </a:p>
        </p:txBody>
      </p:sp>
    </p:spTree>
    <p:extLst>
      <p:ext uri="{BB962C8B-B14F-4D97-AF65-F5344CB8AC3E}">
        <p14:creationId xmlns:p14="http://schemas.microsoft.com/office/powerpoint/2010/main" val="133009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3</a:t>
            </a:fld>
            <a:endParaRPr lang="en-US"/>
          </a:p>
        </p:txBody>
      </p:sp>
    </p:spTree>
    <p:extLst>
      <p:ext uri="{BB962C8B-B14F-4D97-AF65-F5344CB8AC3E}">
        <p14:creationId xmlns:p14="http://schemas.microsoft.com/office/powerpoint/2010/main" val="138907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4</a:t>
            </a:fld>
            <a:endParaRPr lang="en-US"/>
          </a:p>
        </p:txBody>
      </p:sp>
    </p:spTree>
    <p:extLst>
      <p:ext uri="{BB962C8B-B14F-4D97-AF65-F5344CB8AC3E}">
        <p14:creationId xmlns:p14="http://schemas.microsoft.com/office/powerpoint/2010/main" val="206837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5</a:t>
            </a:fld>
            <a:endParaRPr lang="en-US"/>
          </a:p>
        </p:txBody>
      </p:sp>
    </p:spTree>
    <p:extLst>
      <p:ext uri="{BB962C8B-B14F-4D97-AF65-F5344CB8AC3E}">
        <p14:creationId xmlns:p14="http://schemas.microsoft.com/office/powerpoint/2010/main" val="233110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6</a:t>
            </a:fld>
            <a:endParaRPr lang="en-US"/>
          </a:p>
        </p:txBody>
      </p:sp>
    </p:spTree>
    <p:extLst>
      <p:ext uri="{BB962C8B-B14F-4D97-AF65-F5344CB8AC3E}">
        <p14:creationId xmlns:p14="http://schemas.microsoft.com/office/powerpoint/2010/main" val="381540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7</a:t>
            </a:fld>
            <a:endParaRPr lang="en-US"/>
          </a:p>
        </p:txBody>
      </p:sp>
    </p:spTree>
    <p:extLst>
      <p:ext uri="{BB962C8B-B14F-4D97-AF65-F5344CB8AC3E}">
        <p14:creationId xmlns:p14="http://schemas.microsoft.com/office/powerpoint/2010/main" val="77553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8</a:t>
            </a:fld>
            <a:endParaRPr lang="en-US"/>
          </a:p>
        </p:txBody>
      </p:sp>
    </p:spTree>
    <p:extLst>
      <p:ext uri="{BB962C8B-B14F-4D97-AF65-F5344CB8AC3E}">
        <p14:creationId xmlns:p14="http://schemas.microsoft.com/office/powerpoint/2010/main" val="238556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5680E4-A747-4431-AD95-DDF1DB42D9AF}" type="slidenum">
              <a:rPr lang="en-US"/>
              <a:t>10</a:t>
            </a:fld>
            <a:endParaRPr lang="en-US"/>
          </a:p>
        </p:txBody>
      </p:sp>
    </p:spTree>
    <p:extLst>
      <p:ext uri="{BB962C8B-B14F-4D97-AF65-F5344CB8AC3E}">
        <p14:creationId xmlns:p14="http://schemas.microsoft.com/office/powerpoint/2010/main" val="401945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A612B4-3BC9-424F-91B4-0C723FE463C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612B4-3BC9-424F-91B4-0C723FE463C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612B4-3BC9-424F-91B4-0C723FE463C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612B4-3BC9-424F-91B4-0C723FE463C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612B4-3BC9-424F-91B4-0C723FE463CB}" type="datetimeFigureOut">
              <a:rPr lang="en-US" smtClean="0"/>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A612B4-3BC9-424F-91B4-0C723FE463C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A612B4-3BC9-424F-91B4-0C723FE463CB}" type="datetimeFigureOut">
              <a:rPr lang="en-US" smtClean="0"/>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A612B4-3BC9-424F-91B4-0C723FE463CB}" type="datetimeFigureOut">
              <a:rPr lang="en-US" smtClean="0"/>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612B4-3BC9-424F-91B4-0C723FE463CB}" type="datetimeFigureOut">
              <a:rPr lang="en-US" smtClean="0"/>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612B4-3BC9-424F-91B4-0C723FE463C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612B4-3BC9-424F-91B4-0C723FE463CB}" type="datetimeFigureOut">
              <a:rPr lang="en-US" smtClean="0"/>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170D2-C55B-4F9F-B91C-CE42B4DBDC3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612B4-3BC9-424F-91B4-0C723FE463CB}" type="datetimeFigureOut">
              <a:rPr lang="en-US" smtClean="0"/>
              <a:t>10/2/2015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170D2-C55B-4F9F-B91C-CE42B4DBDC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e5XU0HKF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bcnews.com/news/asian-america/texas-teen-arrested-after-bringing-homemade-clock-school-n42835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ortal.rockdale.k12.ga.us/schools/dms/Documents/ScienceFair/2014-2015%20DMS%20Science%20Fair%20Guidebook.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student.societyforscience.org/form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581637"/>
            <a:ext cx="8686800" cy="1272289"/>
          </a:xfrm>
        </p:spPr>
        <p:txBody>
          <a:bodyPr>
            <a:normAutofit fontScale="90000"/>
          </a:bodyPr>
          <a:lstStyle/>
          <a:p>
            <a:r>
              <a:rPr lang="en-US" dirty="0" smtClean="0"/>
              <a:t>…as a way to develop students as lifelong learners</a:t>
            </a:r>
            <a:endParaRPr lang="en-US" dirty="0"/>
          </a:p>
        </p:txBody>
      </p:sp>
      <p:sp>
        <p:nvSpPr>
          <p:cNvPr id="3" name="Subtitle 2"/>
          <p:cNvSpPr>
            <a:spLocks noGrp="1"/>
          </p:cNvSpPr>
          <p:nvPr>
            <p:ph type="subTitle" idx="1"/>
          </p:nvPr>
        </p:nvSpPr>
        <p:spPr>
          <a:xfrm>
            <a:off x="1388125" y="5257800"/>
            <a:ext cx="6400800" cy="1219200"/>
          </a:xfrm>
        </p:spPr>
        <p:txBody>
          <a:bodyPr vert="horz" lIns="91440" tIns="45720" rIns="91440" bIns="45720" rtlCol="0" anchor="t">
            <a:normAutofit fontScale="62500" lnSpcReduction="20000"/>
          </a:bodyPr>
          <a:lstStyle/>
          <a:p>
            <a:endParaRPr lang="en-US" dirty="0" smtClean="0">
              <a:hlinkClick r:id="rId3"/>
            </a:endParaRPr>
          </a:p>
          <a:p>
            <a:r>
              <a:rPr lang="en-US" sz="4400" dirty="0" smtClean="0">
                <a:hlinkClick r:id="rId3"/>
              </a:rPr>
              <a:t>How Do I…?</a:t>
            </a:r>
            <a:endParaRPr lang="en-US" sz="4400" dirty="0" smtClean="0"/>
          </a:p>
          <a:p>
            <a:endParaRPr lang="en-US" dirty="0"/>
          </a:p>
          <a:p>
            <a:r>
              <a:rPr lang="en-US" sz="1400" dirty="0" smtClean="0"/>
              <a:t>{Steven Spangler is your friend!}</a:t>
            </a:r>
          </a:p>
        </p:txBody>
      </p:sp>
      <p:sp>
        <p:nvSpPr>
          <p:cNvPr id="5" name="TextBox 4"/>
          <p:cNvSpPr txBox="1"/>
          <p:nvPr/>
        </p:nvSpPr>
        <p:spPr>
          <a:xfrm>
            <a:off x="457200" y="587983"/>
            <a:ext cx="7848600" cy="1200329"/>
          </a:xfrm>
          <a:prstGeom prst="rect">
            <a:avLst/>
          </a:prstGeom>
          <a:noFill/>
        </p:spPr>
        <p:txBody>
          <a:bodyPr wrap="square" rtlCol="0">
            <a:spAutoFit/>
          </a:bodyPr>
          <a:lstStyle/>
          <a:p>
            <a:pPr algn="ctr"/>
            <a:r>
              <a:rPr lang="en-US" sz="7200" dirty="0"/>
              <a:t>DMS SCIENCE </a:t>
            </a:r>
            <a:r>
              <a:rPr lang="en-US" sz="7200" dirty="0" smtClean="0"/>
              <a:t>FAIR</a:t>
            </a:r>
            <a:endParaRPr lang="en-US" sz="7200" dirty="0"/>
          </a:p>
        </p:txBody>
      </p:sp>
      <p:sp>
        <p:nvSpPr>
          <p:cNvPr id="6" name="TextBox 5"/>
          <p:cNvSpPr txBox="1"/>
          <p:nvPr/>
        </p:nvSpPr>
        <p:spPr>
          <a:xfrm>
            <a:off x="1174116" y="2179216"/>
            <a:ext cx="6629400" cy="923330"/>
          </a:xfrm>
          <a:prstGeom prst="rect">
            <a:avLst/>
          </a:prstGeom>
          <a:noFill/>
        </p:spPr>
        <p:txBody>
          <a:bodyPr wrap="square" rtlCol="0">
            <a:spAutoFit/>
          </a:bodyPr>
          <a:lstStyle/>
          <a:p>
            <a:pPr algn="ctr"/>
            <a:r>
              <a:rPr lang="en-US" sz="5400" i="1" dirty="0">
                <a:solidFill>
                  <a:schemeClr val="accent5">
                    <a:lumMod val="75000"/>
                  </a:schemeClr>
                </a:solidFill>
              </a:rPr>
              <a:t>Keep </a:t>
            </a:r>
            <a:r>
              <a:rPr lang="en-US" sz="5400" i="1" dirty="0" smtClean="0">
                <a:solidFill>
                  <a:schemeClr val="accent5">
                    <a:lumMod val="75000"/>
                  </a:schemeClr>
                </a:solidFill>
              </a:rPr>
              <a:t>It </a:t>
            </a:r>
            <a:r>
              <a:rPr lang="en-US" sz="5400" dirty="0" smtClean="0"/>
              <a:t>- </a:t>
            </a:r>
            <a:r>
              <a:rPr lang="en-US" sz="5400" dirty="0"/>
              <a:t>Focused</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a:t>
            </a:r>
            <a:r>
              <a:rPr lang="en-US" sz="7200" dirty="0"/>
              <a:t>P</a:t>
            </a:r>
            <a:r>
              <a:rPr lang="en-US" sz="7200" dirty="0" smtClean="0"/>
              <a:t>ersonal </a:t>
            </a:r>
            <a:endParaRPr lang="en-US" sz="7200" dirty="0"/>
          </a:p>
        </p:txBody>
      </p:sp>
      <p:sp>
        <p:nvSpPr>
          <p:cNvPr id="3" name="Content Placeholder 2"/>
          <p:cNvSpPr>
            <a:spLocks noGrp="1"/>
          </p:cNvSpPr>
          <p:nvPr>
            <p:ph idx="1"/>
          </p:nvPr>
        </p:nvSpPr>
        <p:spPr>
          <a:xfrm>
            <a:off x="304800" y="1600200"/>
            <a:ext cx="8458200" cy="4525963"/>
          </a:xfrm>
        </p:spPr>
        <p:txBody>
          <a:bodyPr>
            <a:normAutofit/>
          </a:bodyPr>
          <a:lstStyle/>
          <a:p>
            <a:r>
              <a:rPr lang="en-US" dirty="0" smtClean="0"/>
              <a:t>To make your project meaningful, it needs to relate to you, your family, or your sphere of influence.  </a:t>
            </a:r>
            <a:r>
              <a:rPr lang="en-US" dirty="0" smtClean="0">
                <a:solidFill>
                  <a:srgbClr val="FF0000"/>
                </a:solidFill>
              </a:rPr>
              <a:t>(Do chocolate chip cookies REALLY taste better if the dough was chilled 36 hours?)</a:t>
            </a:r>
          </a:p>
          <a:p>
            <a:r>
              <a:rPr lang="en-US" dirty="0" smtClean="0"/>
              <a:t>If you can’t come up with an idea that relates to you personally, then make sure your topic is something you are interested in!  </a:t>
            </a:r>
            <a:r>
              <a:rPr lang="en-US" dirty="0" smtClean="0">
                <a:solidFill>
                  <a:srgbClr val="FF0000"/>
                </a:solidFill>
              </a:rPr>
              <a:t>(like global warming and the melting of polar ice caps)</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t>Keep </a:t>
            </a:r>
            <a:r>
              <a:rPr lang="en-US" sz="7200" dirty="0" smtClean="0"/>
              <a:t>it - Purposef</a:t>
            </a:r>
            <a:r>
              <a:rPr lang="en-US" sz="8000" dirty="0" smtClean="0"/>
              <a:t>ul</a:t>
            </a:r>
            <a:endParaRPr lang="en-US" sz="8000" dirty="0"/>
          </a:p>
        </p:txBody>
      </p:sp>
      <p:sp>
        <p:nvSpPr>
          <p:cNvPr id="3" name="Content Placeholder 2"/>
          <p:cNvSpPr>
            <a:spLocks noGrp="1"/>
          </p:cNvSpPr>
          <p:nvPr>
            <p:ph idx="1"/>
          </p:nvPr>
        </p:nvSpPr>
        <p:spPr/>
        <p:txBody>
          <a:bodyPr>
            <a:normAutofit fontScale="92500" lnSpcReduction="20000"/>
          </a:bodyPr>
          <a:lstStyle/>
          <a:p>
            <a:r>
              <a:rPr lang="en-US" dirty="0" smtClean="0"/>
              <a:t>Judges and teachers will sometimes make really funny faces when they read a hypothesis and it really has not purpose at all.</a:t>
            </a:r>
          </a:p>
          <a:p>
            <a:r>
              <a:rPr lang="en-US" dirty="0" smtClean="0"/>
              <a:t>A successful project requires you to be a sales person.  Can you sell the reader (judge, teacher) on your idea by making your project meaningful?</a:t>
            </a:r>
          </a:p>
          <a:p>
            <a:r>
              <a:rPr lang="en-US" dirty="0" smtClean="0"/>
              <a:t>Did the student not communicate the purpose?</a:t>
            </a:r>
          </a:p>
          <a:p>
            <a:r>
              <a:rPr lang="en-US" dirty="0" smtClean="0"/>
              <a:t>Was it clear how the idea materialized?</a:t>
            </a:r>
          </a:p>
          <a:p>
            <a:r>
              <a:rPr lang="en-US" dirty="0" smtClean="0"/>
              <a:t>Did the project really have no meaning at all?</a:t>
            </a:r>
          </a:p>
          <a:p>
            <a:r>
              <a:rPr lang="en-US" dirty="0" smtClean="0"/>
              <a:t>Was it realistic?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YOURS </a:t>
            </a:r>
            <a:endParaRPr lang="en-US" sz="7200"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t>YOUR work - no plagiarism!</a:t>
            </a:r>
          </a:p>
          <a:p>
            <a:r>
              <a:rPr lang="en-US" dirty="0"/>
              <a:t>Team Projects at the middle school level are not wise for  many reasons.  The following slide shares some.</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Team Projects? Not for Middle School</a:t>
            </a:r>
          </a:p>
        </p:txBody>
      </p:sp>
      <p:sp>
        <p:nvSpPr>
          <p:cNvPr id="3" name="Content Placeholder 2"/>
          <p:cNvSpPr>
            <a:spLocks noGrp="1"/>
          </p:cNvSpPr>
          <p:nvPr>
            <p:ph idx="1"/>
          </p:nvPr>
        </p:nvSpPr>
        <p:spPr>
          <a:xfrm>
            <a:off x="228600" y="990600"/>
            <a:ext cx="8458200" cy="5410200"/>
          </a:xfrm>
        </p:spPr>
        <p:txBody>
          <a:bodyPr vert="horz" lIns="91440" tIns="45720" rIns="91440" bIns="45720" rtlCol="0" anchor="t">
            <a:noAutofit/>
          </a:bodyPr>
          <a:lstStyle/>
          <a:p>
            <a:pPr marL="514350" indent="-514350">
              <a:buFont typeface="+mj-lt"/>
              <a:buAutoNum type="arabicPeriod"/>
            </a:pPr>
            <a:r>
              <a:rPr lang="en-US" sz="2300" u="sng" dirty="0"/>
              <a:t>Time</a:t>
            </a:r>
            <a:r>
              <a:rPr lang="en-US" sz="2300" dirty="0"/>
              <a:t>:  It takes more time to work with someone than it does to work alone (yes, I’m sure you could argue otherwise, but it just doesn’t work that way unless you both are STELLAR students and your parents are super involved in your academic life!)</a:t>
            </a:r>
          </a:p>
          <a:p>
            <a:pPr marL="514350" indent="-514350">
              <a:buFont typeface="+mj-lt"/>
              <a:buAutoNum type="arabicPeriod"/>
            </a:pPr>
            <a:r>
              <a:rPr lang="en-US" sz="2300" u="sng" dirty="0"/>
              <a:t>Transportation</a:t>
            </a:r>
            <a:r>
              <a:rPr lang="en-US" sz="2300" dirty="0"/>
              <a:t>:  This project is mainly done at home.  Can you drive yourself to your teammate's home?</a:t>
            </a:r>
          </a:p>
          <a:p>
            <a:pPr marL="514350" indent="-514350">
              <a:buFont typeface="+mj-lt"/>
              <a:buAutoNum type="arabicPeriod"/>
            </a:pPr>
            <a:r>
              <a:rPr lang="en-US" sz="2300" u="sng" dirty="0"/>
              <a:t>Money</a:t>
            </a:r>
            <a:r>
              <a:rPr lang="en-US" sz="2300" dirty="0"/>
              <a:t>:  How will you fairly determine who pays for what?  </a:t>
            </a:r>
          </a:p>
          <a:p>
            <a:pPr marL="514350" indent="-514350">
              <a:buFont typeface="+mj-lt"/>
              <a:buAutoNum type="arabicPeriod"/>
            </a:pPr>
            <a:r>
              <a:rPr lang="en-US" sz="2300" u="sng" dirty="0"/>
              <a:t>Commitment</a:t>
            </a:r>
            <a:r>
              <a:rPr lang="en-US" sz="2300" dirty="0"/>
              <a:t>:  It happens EVERY year.  One person ends up doing the project but the other person gets the same grade for doing very little.</a:t>
            </a:r>
          </a:p>
          <a:p>
            <a:pPr marL="514350" indent="-514350">
              <a:buFont typeface="+mj-lt"/>
              <a:buAutoNum type="arabicPeriod"/>
            </a:pPr>
            <a:r>
              <a:rPr lang="en-US" sz="2300" u="sng" dirty="0"/>
              <a:t>Parents</a:t>
            </a:r>
            <a:r>
              <a:rPr lang="en-US" sz="2300" dirty="0"/>
              <a:t>:  They want to help and make this process fun and meaningful, but sometimes they just don’t know how to say no.  It is not good when you have to REDO  a project because your friend didn’t keep their end of the commitment.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Approved </a:t>
            </a:r>
            <a:endParaRPr lang="en-US" sz="7200"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Get your teacher’s approval even if your parents are your adult sponsor.</a:t>
            </a:r>
          </a:p>
          <a:p>
            <a:r>
              <a:rPr lang="en-US" dirty="0"/>
              <a:t>Get your teacher’s approval if you need to change your topic.  Talk with her before you make changes.</a:t>
            </a:r>
          </a:p>
          <a:p>
            <a:r>
              <a:rPr lang="en-US" dirty="0"/>
              <a:t>Get your teacher's approval to make sure you have planned for SAFE experimentation and disposal of materials!  </a:t>
            </a:r>
          </a:p>
          <a:p>
            <a:r>
              <a:rPr lang="en-US" sz="2800" dirty="0">
                <a:hlinkClick r:id="rId3"/>
              </a:rPr>
              <a:t>NATIONAL NEWS HEADLINES:  HOMEMADE CLOCK</a:t>
            </a:r>
            <a:r>
              <a:rPr lang="en-US" sz="2800" dirty="0"/>
              <a:t>  </a:t>
            </a:r>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Scientific</a:t>
            </a:r>
            <a:endParaRPr lang="en-US" sz="7200" dirty="0"/>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dirty="0"/>
              <a:t>Follow the scientific method:</a:t>
            </a:r>
          </a:p>
          <a:p>
            <a:pPr marL="914400" lvl="1" indent="-514350">
              <a:buFont typeface="+mj-lt"/>
              <a:buAutoNum type="arabicPeriod"/>
            </a:pPr>
            <a:r>
              <a:rPr lang="en-US" dirty="0"/>
              <a:t>Observe</a:t>
            </a:r>
          </a:p>
          <a:p>
            <a:pPr marL="914400" lvl="1" indent="-514350">
              <a:buFont typeface="+mj-lt"/>
              <a:buAutoNum type="arabicPeriod"/>
            </a:pPr>
            <a:r>
              <a:rPr lang="en-US" dirty="0"/>
              <a:t>Research</a:t>
            </a:r>
          </a:p>
          <a:p>
            <a:pPr marL="914400" lvl="1" indent="-514350">
              <a:buFont typeface="+mj-lt"/>
              <a:buAutoNum type="arabicPeriod"/>
            </a:pPr>
            <a:r>
              <a:rPr lang="en-US" dirty="0"/>
              <a:t>Hypothesize</a:t>
            </a:r>
          </a:p>
          <a:p>
            <a:pPr marL="914400" lvl="1" indent="-514350">
              <a:buFont typeface="+mj-lt"/>
              <a:buAutoNum type="arabicPeriod"/>
            </a:pPr>
            <a:r>
              <a:rPr lang="en-US" dirty="0"/>
              <a:t>Experiment - </a:t>
            </a:r>
            <a:r>
              <a:rPr lang="en-US" i="1" u="sng" dirty="0">
                <a:solidFill>
                  <a:srgbClr val="FF0000"/>
                </a:solidFill>
              </a:rPr>
              <a:t>TEST ONE (1) VARIABLE</a:t>
            </a:r>
          </a:p>
          <a:p>
            <a:pPr marL="914400" lvl="1" indent="-514350">
              <a:buFont typeface="+mj-lt"/>
              <a:buAutoNum type="arabicPeriod"/>
            </a:pPr>
            <a:r>
              <a:rPr lang="en-US" dirty="0"/>
              <a:t>Gather data (measurable things like time, distances, amounts, etc.; numbers!  )</a:t>
            </a:r>
          </a:p>
          <a:p>
            <a:pPr marL="914400" lvl="1" indent="-514350">
              <a:buFont typeface="+mj-lt"/>
              <a:buAutoNum type="arabicPeriod"/>
            </a:pPr>
            <a:r>
              <a:rPr lang="en-US" dirty="0"/>
              <a:t>Analyze data (make a table then graph the data </a:t>
            </a:r>
          </a:p>
          <a:p>
            <a:pPr marL="914400" lvl="1" indent="-514350">
              <a:buFont typeface="+mj-lt"/>
              <a:buAutoNum type="arabicPeriod"/>
            </a:pPr>
            <a:r>
              <a:rPr lang="en-US" dirty="0"/>
              <a:t>Make Conclusions</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Clear</a:t>
            </a:r>
            <a:endParaRPr lang="en-US" sz="7200" dirty="0"/>
          </a:p>
        </p:txBody>
      </p:sp>
      <p:sp>
        <p:nvSpPr>
          <p:cNvPr id="3" name="Content Placeholder 2"/>
          <p:cNvSpPr>
            <a:spLocks noGrp="1"/>
          </p:cNvSpPr>
          <p:nvPr>
            <p:ph idx="1"/>
          </p:nvPr>
        </p:nvSpPr>
        <p:spPr/>
        <p:txBody>
          <a:bodyPr>
            <a:normAutofit fontScale="85000" lnSpcReduction="10000"/>
          </a:bodyPr>
          <a:lstStyle/>
          <a:p>
            <a:r>
              <a:rPr lang="en-US" dirty="0" smtClean="0"/>
              <a:t>Communicate </a:t>
            </a:r>
            <a:r>
              <a:rPr lang="en-US" u="sng" dirty="0" smtClean="0"/>
              <a:t>clearly</a:t>
            </a:r>
          </a:p>
          <a:p>
            <a:pPr lvl="1"/>
            <a:r>
              <a:rPr lang="en-US" dirty="0" smtClean="0"/>
              <a:t>Sentences!  Make them clear!</a:t>
            </a:r>
          </a:p>
          <a:p>
            <a:pPr lvl="1"/>
            <a:r>
              <a:rPr lang="en-US" dirty="0" smtClean="0"/>
              <a:t>Pictures that are labeled</a:t>
            </a:r>
          </a:p>
          <a:p>
            <a:pPr lvl="1"/>
            <a:r>
              <a:rPr lang="en-US" dirty="0" smtClean="0"/>
              <a:t>Graphs that have titles</a:t>
            </a:r>
          </a:p>
          <a:p>
            <a:r>
              <a:rPr lang="en-US" dirty="0" smtClean="0"/>
              <a:t>Let someone else read it and critique your work.  Proofread and edit!  </a:t>
            </a:r>
          </a:p>
          <a:p>
            <a:r>
              <a:rPr lang="en-US" dirty="0" smtClean="0"/>
              <a:t>Be teachable!</a:t>
            </a:r>
          </a:p>
          <a:p>
            <a:r>
              <a:rPr lang="en-US" dirty="0" smtClean="0"/>
              <a:t>Listen to parents who are trying to help.</a:t>
            </a:r>
          </a:p>
          <a:p>
            <a:r>
              <a:rPr lang="en-US" dirty="0" smtClean="0"/>
              <a:t>Get assistance from your ELA teacher or another team teacher or a counselor or  media specialist, etc.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Flexible</a:t>
            </a:r>
            <a:endParaRPr lang="en-US" sz="7200" dirty="0"/>
          </a:p>
        </p:txBody>
      </p:sp>
      <p:sp>
        <p:nvSpPr>
          <p:cNvPr id="3" name="Content Placeholder 2"/>
          <p:cNvSpPr>
            <a:spLocks noGrp="1"/>
          </p:cNvSpPr>
          <p:nvPr>
            <p:ph idx="1"/>
          </p:nvPr>
        </p:nvSpPr>
        <p:spPr/>
        <p:txBody>
          <a:bodyPr>
            <a:normAutofit fontScale="92500"/>
          </a:bodyPr>
          <a:lstStyle/>
          <a:p>
            <a:r>
              <a:rPr lang="en-US" dirty="0" smtClean="0"/>
              <a:t>Be open to new ideas if you see your initial plan may not work.  </a:t>
            </a:r>
          </a:p>
          <a:p>
            <a:r>
              <a:rPr lang="en-US" dirty="0" smtClean="0"/>
              <a:t>Find new or more affordable materials, if necessary.</a:t>
            </a:r>
          </a:p>
          <a:p>
            <a:r>
              <a:rPr lang="en-US" dirty="0" smtClean="0"/>
              <a:t>Change your method, if you realize your original one isn’t going to work.</a:t>
            </a:r>
          </a:p>
          <a:p>
            <a:r>
              <a:rPr lang="en-US" dirty="0" smtClean="0"/>
              <a:t>Don’t be tempted to start over and change things if it appears your hypothesis will NOT be right!  There is nothing wrong with a wrong hypothesis!!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1" y="3271742"/>
            <a:ext cx="3124200" cy="2468119"/>
          </a:xfrm>
          <a:prstGeom prst="rect">
            <a:avLst/>
          </a:prstGeom>
        </p:spPr>
      </p:pic>
      <p:sp>
        <p:nvSpPr>
          <p:cNvPr id="2" name="Title 1"/>
          <p:cNvSpPr>
            <a:spLocks noGrp="1"/>
          </p:cNvSpPr>
          <p:nvPr>
            <p:ph type="title"/>
          </p:nvPr>
        </p:nvSpPr>
        <p:spPr/>
        <p:txBody>
          <a:bodyPr>
            <a:noAutofit/>
          </a:bodyPr>
          <a:lstStyle/>
          <a:p>
            <a:r>
              <a:rPr lang="en-US" sz="7200" dirty="0"/>
              <a:t>Keep </a:t>
            </a:r>
            <a:r>
              <a:rPr lang="en-US" sz="7200" dirty="0" smtClean="0"/>
              <a:t>it - LOGGED</a:t>
            </a:r>
            <a:endParaRPr lang="en-US" sz="7200" dirty="0"/>
          </a:p>
        </p:txBody>
      </p:sp>
      <p:sp>
        <p:nvSpPr>
          <p:cNvPr id="3" name="Content Placeholder 2"/>
          <p:cNvSpPr>
            <a:spLocks noGrp="1"/>
          </p:cNvSpPr>
          <p:nvPr>
            <p:ph idx="1"/>
          </p:nvPr>
        </p:nvSpPr>
        <p:spPr>
          <a:xfrm>
            <a:off x="457199" y="1447800"/>
            <a:ext cx="8414331" cy="4678363"/>
          </a:xfrm>
        </p:spPr>
        <p:txBody>
          <a:bodyPr>
            <a:normAutofit fontScale="77500" lnSpcReduction="20000"/>
          </a:bodyPr>
          <a:lstStyle/>
          <a:p>
            <a:pPr marL="514350" indent="-514350" algn="ctr">
              <a:buNone/>
            </a:pPr>
            <a:r>
              <a:rPr lang="en-US" sz="7200" i="1" dirty="0" smtClean="0">
                <a:solidFill>
                  <a:srgbClr val="FF0000"/>
                </a:solidFill>
              </a:rPr>
              <a:t>IN A LOGBOOK</a:t>
            </a:r>
          </a:p>
          <a:p>
            <a:pPr marL="514350" indent="-514350">
              <a:buFont typeface="+mj-lt"/>
              <a:buAutoNum type="arabicPeriod"/>
            </a:pPr>
            <a:r>
              <a:rPr lang="en-US" dirty="0" smtClean="0"/>
              <a:t>Log  your topics of interest.</a:t>
            </a:r>
          </a:p>
          <a:p>
            <a:pPr marL="514350" indent="-514350">
              <a:buFont typeface="+mj-lt"/>
              <a:buAutoNum type="arabicPeriod"/>
            </a:pPr>
            <a:r>
              <a:rPr lang="en-US" dirty="0" smtClean="0"/>
              <a:t>Log your initial LITERATURE research.</a:t>
            </a:r>
          </a:p>
          <a:p>
            <a:pPr marL="514350" indent="-514350">
              <a:buFont typeface="+mj-lt"/>
              <a:buAutoNum type="arabicPeriod"/>
            </a:pPr>
            <a:r>
              <a:rPr lang="en-US" dirty="0" smtClean="0"/>
              <a:t>Log your bibliography.</a:t>
            </a:r>
          </a:p>
          <a:p>
            <a:pPr marL="514350" indent="-514350">
              <a:buFont typeface="+mj-lt"/>
              <a:buAutoNum type="arabicPeriod"/>
            </a:pPr>
            <a:r>
              <a:rPr lang="en-US" dirty="0" smtClean="0"/>
              <a:t>Log your hypothesis.</a:t>
            </a:r>
          </a:p>
          <a:p>
            <a:pPr marL="514350" indent="-514350">
              <a:buFont typeface="+mj-lt"/>
              <a:buAutoNum type="arabicPeriod"/>
            </a:pPr>
            <a:r>
              <a:rPr lang="en-US" dirty="0" smtClean="0"/>
              <a:t>Log your materials.</a:t>
            </a:r>
          </a:p>
          <a:p>
            <a:pPr marL="514350" indent="-514350">
              <a:buFont typeface="+mj-lt"/>
              <a:buAutoNum type="arabicPeriod"/>
            </a:pPr>
            <a:r>
              <a:rPr lang="en-US" dirty="0" smtClean="0"/>
              <a:t>Log your procedures.</a:t>
            </a:r>
          </a:p>
          <a:p>
            <a:pPr marL="514350" indent="-514350">
              <a:buFont typeface="+mj-lt"/>
              <a:buAutoNum type="arabicPeriod"/>
            </a:pPr>
            <a:r>
              <a:rPr lang="en-US" dirty="0" smtClean="0"/>
              <a:t>Log your data.</a:t>
            </a:r>
          </a:p>
          <a:p>
            <a:pPr marL="514350" indent="-514350">
              <a:buFont typeface="+mj-lt"/>
              <a:buAutoNum type="arabicPeriod"/>
            </a:pPr>
            <a:r>
              <a:rPr lang="en-US" dirty="0" smtClean="0"/>
              <a:t>Log your tables and graphs.</a:t>
            </a:r>
          </a:p>
          <a:p>
            <a:pPr marL="514350" indent="-514350">
              <a:buFont typeface="+mj-lt"/>
              <a:buAutoNum type="arabicPeriod"/>
            </a:pPr>
            <a:r>
              <a:rPr lang="en-US" dirty="0" smtClean="0"/>
              <a:t>Log your analysis.</a:t>
            </a:r>
          </a:p>
          <a:p>
            <a:pPr marL="514350" indent="-514350">
              <a:buFont typeface="+mj-lt"/>
              <a:buAutoNum type="arabicPeriod"/>
            </a:pPr>
            <a:r>
              <a:rPr lang="en-US" dirty="0" smtClean="0"/>
              <a:t>Log your conclusion.</a:t>
            </a:r>
            <a:endParaRPr lang="en-US" dirty="0"/>
          </a:p>
        </p:txBody>
      </p:sp>
      <p:sp>
        <p:nvSpPr>
          <p:cNvPr id="4" name="TextBox 3"/>
          <p:cNvSpPr txBox="1"/>
          <p:nvPr/>
        </p:nvSpPr>
        <p:spPr>
          <a:xfrm>
            <a:off x="8686800" y="3810000"/>
            <a:ext cx="184731" cy="369332"/>
          </a:xfrm>
          <a:prstGeom prst="rect">
            <a:avLst/>
          </a:prstGeom>
          <a:noFill/>
        </p:spPr>
        <p:txBody>
          <a:bodyPr wrap="none" rtlCol="0">
            <a:spAutoFit/>
          </a:bodyPr>
          <a:lstStyle/>
          <a:p>
            <a:endParaRPr lang="en-US" dirty="0"/>
          </a:p>
        </p:txBody>
      </p:sp>
      <p:sp>
        <p:nvSpPr>
          <p:cNvPr id="6" name="TextBox 5"/>
          <p:cNvSpPr txBox="1"/>
          <p:nvPr/>
        </p:nvSpPr>
        <p:spPr>
          <a:xfrm>
            <a:off x="4800600" y="5996149"/>
            <a:ext cx="3733799" cy="646331"/>
          </a:xfrm>
          <a:prstGeom prst="rect">
            <a:avLst/>
          </a:prstGeom>
          <a:noFill/>
        </p:spPr>
        <p:txBody>
          <a:bodyPr wrap="square" rtlCol="0">
            <a:spAutoFit/>
          </a:bodyPr>
          <a:lstStyle/>
          <a:p>
            <a:pPr algn="ctr"/>
            <a:r>
              <a:rPr lang="en-US" dirty="0" smtClean="0"/>
              <a:t>Marble are cardboard are usually cheaper and stay open better.</a:t>
            </a:r>
            <a:endParaRPr lang="en-US" dirty="0"/>
          </a:p>
        </p:txBody>
      </p:sp>
      <p:sp>
        <p:nvSpPr>
          <p:cNvPr id="7" name="TextBox 6"/>
          <p:cNvSpPr txBox="1"/>
          <p:nvPr/>
        </p:nvSpPr>
        <p:spPr>
          <a:xfrm>
            <a:off x="5257800" y="2989761"/>
            <a:ext cx="3124200" cy="369332"/>
          </a:xfrm>
          <a:prstGeom prst="rect">
            <a:avLst/>
          </a:prstGeom>
          <a:noFill/>
        </p:spPr>
        <p:txBody>
          <a:bodyPr wrap="square" rtlCol="0">
            <a:spAutoFit/>
          </a:bodyPr>
          <a:lstStyle/>
          <a:p>
            <a:r>
              <a:rPr lang="en-US" dirty="0" smtClean="0"/>
              <a:t>Wide-ruled or college ruled??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 </a:t>
            </a:r>
            <a:r>
              <a:rPr lang="en-US" dirty="0" err="1" smtClean="0"/>
              <a:t>Photo’ed</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Photographs of your work (No Selfies) are valuable and prove that you did do the experiment. </a:t>
            </a:r>
          </a:p>
          <a:p>
            <a:r>
              <a:rPr lang="en-US" dirty="0" smtClean="0"/>
              <a:t>How can you make the most of your photo ops? </a:t>
            </a:r>
            <a:endParaRPr lang="en-US" dirty="0"/>
          </a:p>
          <a:p>
            <a:r>
              <a:rPr lang="en-US" dirty="0" smtClean="0"/>
              <a:t>Photos should be taken at key points along the way.</a:t>
            </a:r>
          </a:p>
          <a:p>
            <a:pPr lvl="1"/>
            <a:r>
              <a:rPr lang="en-US" dirty="0" smtClean="0"/>
              <a:t>Materials used</a:t>
            </a:r>
          </a:p>
          <a:p>
            <a:pPr lvl="1"/>
            <a:r>
              <a:rPr lang="en-US" dirty="0" smtClean="0"/>
              <a:t>Set up of experiment</a:t>
            </a:r>
          </a:p>
          <a:p>
            <a:pPr lvl="1"/>
            <a:r>
              <a:rPr lang="en-US" dirty="0" smtClean="0"/>
              <a:t>Collecting of data</a:t>
            </a:r>
          </a:p>
          <a:p>
            <a:pPr lvl="1"/>
            <a:r>
              <a:rPr lang="en-US" dirty="0" smtClean="0"/>
              <a:t>Final results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Fair – WHY?</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marL="514350" indent="-514350">
              <a:buFont typeface="+mj-lt"/>
              <a:buAutoNum type="arabicPeriod"/>
            </a:pPr>
            <a:r>
              <a:rPr lang="en-US" dirty="0" smtClean="0"/>
              <a:t>To become familiar with scientific inquiry which you will use your entire life and probably use now and don’t even realize it</a:t>
            </a:r>
          </a:p>
          <a:p>
            <a:pPr marL="514350" indent="-514350">
              <a:buFont typeface="+mj-lt"/>
              <a:buAutoNum type="arabicPeriod"/>
            </a:pPr>
            <a:r>
              <a:rPr lang="en-US" dirty="0" smtClean="0"/>
              <a:t>To become familiar with competitions at a local, regional, state, and eventually, through Magnet, national and international level </a:t>
            </a:r>
          </a:p>
          <a:p>
            <a:pPr marL="514350" indent="-514350">
              <a:buFont typeface="+mj-lt"/>
              <a:buAutoNum type="arabicPeriod"/>
            </a:pPr>
            <a:r>
              <a:rPr lang="en-US" dirty="0" smtClean="0"/>
              <a:t>To improve chances of getting college recognition</a:t>
            </a:r>
          </a:p>
          <a:p>
            <a:pPr marL="514350" indent="-514350">
              <a:buFont typeface="+mj-lt"/>
              <a:buAutoNum type="arabicPeriod"/>
            </a:pPr>
            <a:r>
              <a:rPr lang="en-US" dirty="0" smtClean="0"/>
              <a:t>To benefit from the monetary ($$) compensation that can be part of a reward for a qualifying project</a:t>
            </a:r>
          </a:p>
          <a:p>
            <a:pPr marL="514350" indent="-514350">
              <a:buFont typeface="+mj-lt"/>
              <a:buAutoNum type="arabicPeriod"/>
            </a:pPr>
            <a:r>
              <a:rPr lang="en-US" dirty="0" smtClean="0"/>
              <a:t>To make a passing grade in science class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a:t>Keep </a:t>
            </a:r>
            <a:r>
              <a:rPr lang="en-US" dirty="0" smtClean="0"/>
              <a:t>it - Mindful of what failure means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An experiment that fails is not a project that is a failure.  </a:t>
            </a:r>
          </a:p>
          <a:p>
            <a:pPr marL="514350" indent="-514350">
              <a:buFont typeface="+mj-lt"/>
              <a:buAutoNum type="arabicPeriod"/>
            </a:pPr>
            <a:r>
              <a:rPr lang="en-US" dirty="0" smtClean="0"/>
              <a:t>A hypothesis that is WRONG is okay!</a:t>
            </a:r>
          </a:p>
          <a:p>
            <a:pPr marL="514350" indent="-514350">
              <a:buFont typeface="+mj-lt"/>
              <a:buAutoNum type="arabicPeriod"/>
            </a:pPr>
            <a:r>
              <a:rPr lang="en-US" dirty="0" smtClean="0"/>
              <a:t>You can make an A on a project even though your hypothesis was proved incorrect.</a:t>
            </a:r>
          </a:p>
          <a:p>
            <a:pPr marL="514350" indent="-514350">
              <a:buFont typeface="+mj-lt"/>
              <a:buAutoNum type="arabicPeriod"/>
            </a:pPr>
            <a:r>
              <a:rPr lang="en-US" dirty="0" smtClean="0"/>
              <a:t>Edison was wrong 1,000 times before he correctly engineered an incandescent light bulb.  Where would we be if he had given up on the 99</a:t>
            </a:r>
            <a:r>
              <a:rPr lang="en-US" baseline="30000" dirty="0" smtClean="0"/>
              <a:t>th</a:t>
            </a:r>
            <a:r>
              <a:rPr lang="en-US" dirty="0" smtClean="0"/>
              <a:t> trial?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619"/>
            <a:ext cx="8686800" cy="1477962"/>
          </a:xfrm>
        </p:spPr>
        <p:txBody>
          <a:bodyPr>
            <a:noAutofit/>
          </a:bodyPr>
          <a:lstStyle/>
          <a:p>
            <a:r>
              <a:rPr lang="en-US" sz="5400" dirty="0"/>
              <a:t>Keep </a:t>
            </a:r>
            <a:r>
              <a:rPr lang="en-US" sz="5400" dirty="0" smtClean="0"/>
              <a:t>it - the </a:t>
            </a:r>
            <a:r>
              <a:rPr lang="en-US" sz="5400" dirty="0"/>
              <a:t>DMS </a:t>
            </a:r>
            <a:r>
              <a:rPr lang="en-US" sz="5400" dirty="0" smtClean="0"/>
              <a:t>Guidebook - Your </a:t>
            </a:r>
            <a:r>
              <a:rPr lang="en-US" sz="5400" i="1" dirty="0"/>
              <a:t>O</a:t>
            </a:r>
            <a:r>
              <a:rPr lang="en-US" sz="5400" i="1" dirty="0" smtClean="0"/>
              <a:t>nly</a:t>
            </a:r>
            <a:r>
              <a:rPr lang="en-US" sz="5400" dirty="0" smtClean="0"/>
              <a:t> </a:t>
            </a:r>
            <a:r>
              <a:rPr lang="en-US" sz="5400" dirty="0"/>
              <a:t>GUIDE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2195408"/>
            <a:ext cx="7208837" cy="4052992"/>
          </a:xfrm>
          <a:prstGeom prst="rect">
            <a:avLst/>
          </a:prstGeom>
          <a:noFill/>
          <a:ln w="9525">
            <a:noFill/>
            <a:miter lim="800000"/>
            <a:headEnd/>
            <a:tailEnd/>
          </a:ln>
        </p:spPr>
      </p:pic>
      <p:sp>
        <p:nvSpPr>
          <p:cNvPr id="5" name="Right Arrow 4"/>
          <p:cNvSpPr/>
          <p:nvPr/>
        </p:nvSpPr>
        <p:spPr>
          <a:xfrm>
            <a:off x="1143000" y="3352800"/>
            <a:ext cx="28956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 to the bottom of the page…</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
        <p:nvSpPr>
          <p:cNvPr id="6" name="Right Arrow 5"/>
          <p:cNvSpPr/>
          <p:nvPr/>
        </p:nvSpPr>
        <p:spPr>
          <a:xfrm>
            <a:off x="990600" y="3429000"/>
            <a:ext cx="3352800" cy="1371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Guidebook is THE Guidebook!!</a:t>
            </a:r>
            <a:endParaRPr lang="en-US" dirty="0"/>
          </a:p>
        </p:txBody>
      </p:sp>
      <p:sp>
        <p:nvSpPr>
          <p:cNvPr id="7" name="Right Arrow 6"/>
          <p:cNvSpPr/>
          <p:nvPr/>
        </p:nvSpPr>
        <p:spPr>
          <a:xfrm rot="10800000">
            <a:off x="5791200" y="3352800"/>
            <a:ext cx="2514600" cy="1676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3733800"/>
            <a:ext cx="2286000" cy="830997"/>
          </a:xfrm>
          <a:prstGeom prst="rect">
            <a:avLst/>
          </a:prstGeom>
          <a:noFill/>
        </p:spPr>
        <p:txBody>
          <a:bodyPr wrap="square" rtlCol="0">
            <a:spAutoFit/>
          </a:bodyPr>
          <a:lstStyle/>
          <a:p>
            <a:r>
              <a:rPr lang="en-US" sz="1200" dirty="0" smtClean="0"/>
              <a:t>Mrs. Carter has a paper posted that follows the </a:t>
            </a:r>
            <a:r>
              <a:rPr lang="en-US" sz="1200" b="1" dirty="0" smtClean="0"/>
              <a:t>format </a:t>
            </a:r>
            <a:r>
              <a:rPr lang="en-US" sz="1200" dirty="0" smtClean="0"/>
              <a:t>needed with running headers.  This paper gives you sample content</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hlinkClick r:id="rId2"/>
              </a:rPr>
              <a:t>The DMS Guidebook</a:t>
            </a:r>
            <a:endParaRPr lang="en-US" sz="5400" dirty="0"/>
          </a:p>
        </p:txBody>
      </p:sp>
      <p:sp>
        <p:nvSpPr>
          <p:cNvPr id="7" name="Content Placeholder 6"/>
          <p:cNvSpPr>
            <a:spLocks noGrp="1"/>
          </p:cNvSpPr>
          <p:nvPr>
            <p:ph sz="half" idx="1"/>
          </p:nvPr>
        </p:nvSpPr>
        <p:spPr>
          <a:xfrm>
            <a:off x="457200" y="1600201"/>
            <a:ext cx="8153400" cy="1905000"/>
          </a:xfrm>
        </p:spPr>
        <p:txBody>
          <a:bodyPr>
            <a:normAutofit/>
          </a:bodyPr>
          <a:lstStyle/>
          <a:p>
            <a:pPr algn="ctr">
              <a:buNone/>
            </a:pPr>
            <a:r>
              <a:rPr lang="en-US" dirty="0" smtClean="0"/>
              <a:t>A stroll through this 20 page document should only take a few minutes NOW, however, it is your resource for every part of this project.  Save the link on your home computer!!  </a:t>
            </a:r>
            <a:endParaRPr lang="en-US" dirty="0"/>
          </a:p>
        </p:txBody>
      </p:sp>
      <p:pic>
        <p:nvPicPr>
          <p:cNvPr id="1027" name="Picture 3"/>
          <p:cNvPicPr>
            <a:picLocks noGrp="1" noChangeAspect="1" noChangeArrowheads="1"/>
          </p:cNvPicPr>
          <p:nvPr>
            <p:ph sz="half" idx="2"/>
          </p:nvPr>
        </p:nvPicPr>
        <p:blipFill>
          <a:blip r:embed="rId3" cstate="print"/>
          <a:srcRect/>
          <a:stretch>
            <a:fillRect/>
          </a:stretch>
        </p:blipFill>
        <p:spPr bwMode="auto">
          <a:xfrm>
            <a:off x="1828800" y="3429000"/>
            <a:ext cx="5673130" cy="318957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FORMS!</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Required Forms include these:</a:t>
            </a:r>
          </a:p>
          <a:p>
            <a:pPr marL="514350" indent="-514350">
              <a:buFont typeface="+mj-lt"/>
              <a:buAutoNum type="alphaUcPeriod"/>
            </a:pPr>
            <a:r>
              <a:rPr lang="en-US" dirty="0" smtClean="0"/>
              <a:t>Form 1</a:t>
            </a:r>
          </a:p>
          <a:p>
            <a:pPr marL="514350" indent="-514350">
              <a:buFont typeface="+mj-lt"/>
              <a:buAutoNum type="alphaUcPeriod"/>
            </a:pPr>
            <a:r>
              <a:rPr lang="en-US" dirty="0" smtClean="0"/>
              <a:t>Form 1A</a:t>
            </a:r>
          </a:p>
          <a:p>
            <a:pPr marL="514350" indent="-514350">
              <a:buFont typeface="+mj-lt"/>
              <a:buAutoNum type="alphaUcPeriod"/>
            </a:pPr>
            <a:r>
              <a:rPr lang="en-US" dirty="0" smtClean="0"/>
              <a:t>Form 1B</a:t>
            </a:r>
          </a:p>
          <a:p>
            <a:pPr marL="514350" indent="-514350">
              <a:buFont typeface="+mj-lt"/>
              <a:buAutoNum type="alphaUcPeriod"/>
            </a:pPr>
            <a:r>
              <a:rPr lang="en-US" dirty="0" smtClean="0"/>
              <a:t>Research Plan</a:t>
            </a:r>
          </a:p>
          <a:p>
            <a:pPr marL="514350" indent="-514350">
              <a:buFont typeface="+mj-lt"/>
              <a:buAutoNum type="alphaUcPeriod"/>
            </a:pPr>
            <a:r>
              <a:rPr lang="en-US" dirty="0" smtClean="0"/>
              <a:t>Abstract</a:t>
            </a:r>
          </a:p>
          <a:p>
            <a:r>
              <a:rPr lang="en-US" dirty="0" smtClean="0"/>
              <a:t>Other Numbered Forms (Form 4,5,6,7, etc)</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FORMS Webpage looks like this.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200" dirty="0" smtClean="0"/>
              <a:t>When you scroll down slightly, you’ll find the PDF files you can type on and print out.</a:t>
            </a:r>
            <a:endParaRPr lang="en-US"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46957" y="1600200"/>
            <a:ext cx="8050085" cy="4525963"/>
          </a:xfrm>
          <a:prstGeom prst="rect">
            <a:avLst/>
          </a:prstGeom>
          <a:noFill/>
          <a:ln w="9525">
            <a:noFill/>
            <a:miter lim="800000"/>
            <a:headEnd/>
            <a:tailEnd/>
          </a:ln>
        </p:spPr>
      </p:pic>
      <p:sp>
        <p:nvSpPr>
          <p:cNvPr id="6" name="Right Arrow 5"/>
          <p:cNvSpPr/>
          <p:nvPr/>
        </p:nvSpPr>
        <p:spPr>
          <a:xfrm rot="10800000">
            <a:off x="4191000" y="3733800"/>
            <a:ext cx="39624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a:t>
            </a:r>
            <a:endParaRPr lang="en-US" dirty="0"/>
          </a:p>
        </p:txBody>
      </p:sp>
      <p:sp>
        <p:nvSpPr>
          <p:cNvPr id="3" name="Content Placeholder 2"/>
          <p:cNvSpPr>
            <a:spLocks noGrp="1"/>
          </p:cNvSpPr>
          <p:nvPr>
            <p:ph idx="1"/>
          </p:nvPr>
        </p:nvSpPr>
        <p:spPr/>
        <p:txBody>
          <a:bodyPr>
            <a:normAutofit/>
          </a:bodyPr>
          <a:lstStyle/>
          <a:p>
            <a:r>
              <a:rPr lang="en-US" dirty="0" smtClean="0"/>
              <a:t>TYPE THE FORMS, </a:t>
            </a:r>
            <a:r>
              <a:rPr lang="en-US" u="sng" dirty="0" smtClean="0"/>
              <a:t>THEN</a:t>
            </a:r>
            <a:r>
              <a:rPr lang="en-US" dirty="0" smtClean="0"/>
              <a:t> PRINT THEM.  </a:t>
            </a:r>
          </a:p>
          <a:p>
            <a:pPr lvl="1"/>
            <a:r>
              <a:rPr lang="en-US" dirty="0" smtClean="0"/>
              <a:t>(See links in the DMS Guidebook)</a:t>
            </a:r>
          </a:p>
          <a:p>
            <a:r>
              <a:rPr lang="en-US" dirty="0" smtClean="0"/>
              <a:t>DO NOT PRINT THEM AND THEN FILL THEM OUT!!!!!!!!!!!!!!!</a:t>
            </a:r>
          </a:p>
          <a:p>
            <a:pPr>
              <a:buNone/>
            </a:pPr>
            <a:r>
              <a:rPr lang="en-US" dirty="0" smtClean="0"/>
              <a:t>All forms need the following:</a:t>
            </a:r>
          </a:p>
          <a:p>
            <a:pPr marL="514350" indent="-514350">
              <a:buFont typeface="+mj-lt"/>
              <a:buAutoNum type="arabicPeriod"/>
            </a:pPr>
            <a:r>
              <a:rPr lang="en-US" dirty="0" smtClean="0"/>
              <a:t>Adult Sponsor (teacher or parent or scientist)</a:t>
            </a:r>
          </a:p>
          <a:p>
            <a:pPr marL="514350" indent="-514350">
              <a:buFont typeface="+mj-lt"/>
              <a:buAutoNum type="arabicPeriod"/>
            </a:pPr>
            <a:r>
              <a:rPr lang="en-US" dirty="0" smtClean="0"/>
              <a:t>Student Signatures</a:t>
            </a:r>
          </a:p>
          <a:p>
            <a:pPr marL="514350" indent="-514350">
              <a:buFont typeface="+mj-lt"/>
              <a:buAutoNum type="arabicPeriod"/>
            </a:pPr>
            <a:r>
              <a:rPr lang="en-US" dirty="0" smtClean="0"/>
              <a:t>Parent Signatures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Should</a:t>
            </a:r>
            <a:endParaRPr lang="en-US" dirty="0"/>
          </a:p>
        </p:txBody>
      </p:sp>
      <p:sp>
        <p:nvSpPr>
          <p:cNvPr id="3" name="Content Placeholder 2"/>
          <p:cNvSpPr>
            <a:spLocks noGrp="1"/>
          </p:cNvSpPr>
          <p:nvPr>
            <p:ph idx="1"/>
          </p:nvPr>
        </p:nvSpPr>
        <p:spPr/>
        <p:txBody>
          <a:bodyPr/>
          <a:lstStyle/>
          <a:p>
            <a:r>
              <a:rPr lang="en-US" dirty="0" smtClean="0"/>
              <a:t>Provide a sample log book</a:t>
            </a:r>
          </a:p>
          <a:p>
            <a:r>
              <a:rPr lang="en-US" dirty="0" smtClean="0"/>
              <a:t>Provide a sample display board</a:t>
            </a:r>
          </a:p>
          <a:p>
            <a:r>
              <a:rPr lang="en-US" dirty="0" smtClean="0"/>
              <a:t>A sample research paper is on the DMS Student page.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Judges/Teachers Look For</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Creativity</a:t>
            </a:r>
          </a:p>
          <a:p>
            <a:pPr marL="514350" indent="-514350">
              <a:buFont typeface="+mj-lt"/>
              <a:buAutoNum type="arabicPeriod"/>
            </a:pPr>
            <a:r>
              <a:rPr lang="en-US" dirty="0" smtClean="0"/>
              <a:t>Purpose</a:t>
            </a:r>
          </a:p>
          <a:p>
            <a:pPr marL="514350" indent="-514350">
              <a:buFont typeface="+mj-lt"/>
              <a:buAutoNum type="arabicPeriod"/>
            </a:pPr>
            <a:r>
              <a:rPr lang="en-US" dirty="0" smtClean="0"/>
              <a:t>Clear hypothesis</a:t>
            </a:r>
          </a:p>
          <a:p>
            <a:pPr marL="514350" indent="-514350">
              <a:buFont typeface="+mj-lt"/>
              <a:buAutoNum type="arabicPeriod"/>
            </a:pPr>
            <a:r>
              <a:rPr lang="en-US" dirty="0" smtClean="0"/>
              <a:t>Sufficient Data</a:t>
            </a:r>
          </a:p>
          <a:p>
            <a:pPr marL="514350" indent="-514350">
              <a:buFont typeface="+mj-lt"/>
              <a:buAutoNum type="arabicPeriod"/>
            </a:pPr>
            <a:r>
              <a:rPr lang="en-US" dirty="0" smtClean="0"/>
              <a:t>Sufficient Trials/Tests</a:t>
            </a:r>
          </a:p>
          <a:p>
            <a:pPr marL="514350" indent="-514350">
              <a:buFont typeface="+mj-lt"/>
              <a:buAutoNum type="arabicPeriod"/>
            </a:pPr>
            <a:r>
              <a:rPr lang="en-US" dirty="0" smtClean="0"/>
              <a:t>Thoroughness</a:t>
            </a:r>
          </a:p>
          <a:p>
            <a:pPr marL="514350" indent="-514350">
              <a:buFont typeface="+mj-lt"/>
              <a:buAutoNum type="arabicPeriod"/>
            </a:pPr>
            <a:r>
              <a:rPr lang="en-US" dirty="0" smtClean="0"/>
              <a:t>Clarity of purpose and research</a:t>
            </a:r>
          </a:p>
          <a:p>
            <a:pPr marL="514350" indent="-514350">
              <a:buFont typeface="+mj-lt"/>
              <a:buAutoNum type="arabicPeriod"/>
            </a:pPr>
            <a:r>
              <a:rPr lang="en-US" dirty="0" smtClean="0"/>
              <a:t>Neat and appealing display board</a:t>
            </a:r>
          </a:p>
          <a:p>
            <a:pPr marL="514350" indent="-514350">
              <a:buFont typeface="+mj-lt"/>
              <a:buAutoNum type="arabicPeriod"/>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Requirement for success in a science fair project</a:t>
            </a:r>
            <a:endParaRPr lang="en-US" dirty="0"/>
          </a:p>
        </p:txBody>
      </p:sp>
      <p:sp>
        <p:nvSpPr>
          <p:cNvPr id="3" name="Content Placeholder 2"/>
          <p:cNvSpPr>
            <a:spLocks noGrp="1"/>
          </p:cNvSpPr>
          <p:nvPr>
            <p:ph idx="1"/>
          </p:nvPr>
        </p:nvSpPr>
        <p:spPr>
          <a:xfrm>
            <a:off x="228600" y="1600200"/>
            <a:ext cx="8686800" cy="4525963"/>
          </a:xfrm>
        </p:spPr>
        <p:txBody>
          <a:bodyPr/>
          <a:lstStyle/>
          <a:p>
            <a:pPr marL="514350" indent="-514350"/>
            <a:r>
              <a:rPr lang="en-US" sz="4000" dirty="0"/>
              <a:t>Y</a:t>
            </a:r>
            <a:r>
              <a:rPr lang="en-US" sz="4000" dirty="0" smtClean="0"/>
              <a:t>ou can </a:t>
            </a:r>
            <a:r>
              <a:rPr lang="en-US" sz="4000" b="1" u="sng" dirty="0" smtClean="0">
                <a:solidFill>
                  <a:srgbClr val="00B050"/>
                </a:solidFill>
              </a:rPr>
              <a:t>read</a:t>
            </a:r>
            <a:r>
              <a:rPr lang="en-US" sz="4000" dirty="0" smtClean="0"/>
              <a:t> (</a:t>
            </a:r>
            <a:r>
              <a:rPr lang="en-US" sz="2400" dirty="0" smtClean="0">
                <a:solidFill>
                  <a:srgbClr val="00B050"/>
                </a:solidFill>
              </a:rPr>
              <a:t>interpret information</a:t>
            </a:r>
            <a:r>
              <a:rPr lang="en-US" sz="4000" dirty="0" smtClean="0"/>
              <a:t>)</a:t>
            </a:r>
          </a:p>
          <a:p>
            <a:pPr marL="514350" indent="-514350"/>
            <a:r>
              <a:rPr lang="en-US" sz="4000" dirty="0" smtClean="0"/>
              <a:t>You can </a:t>
            </a:r>
            <a:r>
              <a:rPr lang="en-US" sz="3600" b="1" u="sng" dirty="0" smtClean="0">
                <a:solidFill>
                  <a:srgbClr val="FF0000"/>
                </a:solidFill>
              </a:rPr>
              <a:t>write </a:t>
            </a:r>
            <a:r>
              <a:rPr lang="en-US" sz="4000" dirty="0" smtClean="0"/>
              <a:t>(</a:t>
            </a:r>
            <a:r>
              <a:rPr lang="en-US" sz="2000" dirty="0" smtClean="0">
                <a:solidFill>
                  <a:srgbClr val="FF0000"/>
                </a:solidFill>
              </a:rPr>
              <a:t>communicate information</a:t>
            </a:r>
            <a:r>
              <a:rPr lang="en-US" sz="4400" dirty="0" smtClean="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an </a:t>
            </a:r>
            <a:r>
              <a:rPr lang="en-US" b="1" i="1" u="sng" dirty="0" smtClean="0"/>
              <a:t>U-P-Y</a:t>
            </a:r>
            <a:r>
              <a:rPr lang="en-US" dirty="0" smtClean="0"/>
              <a:t>!</a:t>
            </a:r>
            <a:endParaRPr lang="en-US" dirty="0"/>
          </a:p>
        </p:txBody>
      </p:sp>
      <p:sp>
        <p:nvSpPr>
          <p:cNvPr id="3" name="Content Placeholder 2"/>
          <p:cNvSpPr>
            <a:spLocks noGrp="1"/>
          </p:cNvSpPr>
          <p:nvPr>
            <p:ph idx="1"/>
          </p:nvPr>
        </p:nvSpPr>
        <p:spPr/>
        <p:txBody>
          <a:bodyPr/>
          <a:lstStyle/>
          <a:p>
            <a:pPr algn="ctr">
              <a:buNone/>
            </a:pPr>
            <a:r>
              <a:rPr lang="en-US" sz="4800" i="1" u="sng" dirty="0" smtClean="0"/>
              <a:t>U</a:t>
            </a:r>
            <a:r>
              <a:rPr lang="en-US" sz="4800" dirty="0" smtClean="0"/>
              <a:t>ninformed </a:t>
            </a:r>
            <a:r>
              <a:rPr lang="en-US" sz="4800" i="1" u="sng" dirty="0"/>
              <a:t>P</a:t>
            </a:r>
            <a:r>
              <a:rPr lang="en-US" sz="4800" dirty="0" smtClean="0"/>
              <a:t>rocrastinating </a:t>
            </a:r>
            <a:r>
              <a:rPr lang="en-US" sz="4800" i="1" u="sng" dirty="0" smtClean="0"/>
              <a:t>Y</a:t>
            </a:r>
            <a:r>
              <a:rPr lang="en-US" sz="4800" dirty="0" smtClean="0"/>
              <a:t>outh!</a:t>
            </a:r>
          </a:p>
          <a:p>
            <a:pPr algn="ctr">
              <a:buNone/>
            </a:pPr>
            <a:r>
              <a:rPr lang="en-US" sz="4000" dirty="0" smtClean="0"/>
              <a:t>(They don't listen, </a:t>
            </a:r>
            <a:r>
              <a:rPr lang="en-US" sz="4000" dirty="0"/>
              <a:t>and </a:t>
            </a:r>
            <a:r>
              <a:rPr lang="en-US" sz="4000" dirty="0" smtClean="0"/>
              <a:t>they don't read, and they wait until the last minute.)</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Checkpoints</a:t>
            </a:r>
            <a:endParaRPr lang="en-US" dirty="0"/>
          </a:p>
        </p:txBody>
      </p:sp>
      <p:sp>
        <p:nvSpPr>
          <p:cNvPr id="3" name="Content Placeholder 2"/>
          <p:cNvSpPr>
            <a:spLocks noGrp="1"/>
          </p:cNvSpPr>
          <p:nvPr>
            <p:ph idx="1"/>
          </p:nvPr>
        </p:nvSpPr>
        <p:spPr/>
        <p:txBody>
          <a:bodyPr/>
          <a:lstStyle/>
          <a:p>
            <a:r>
              <a:rPr lang="en-US" dirty="0" smtClean="0"/>
              <a:t>Your teacher will have checkpoints for your at which point you will submit your log book and photos to document your progress.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5738"/>
            <a:ext cx="8458200" cy="1618164"/>
          </a:xfrm>
        </p:spPr>
        <p:txBody>
          <a:bodyPr>
            <a:normAutofit fontScale="90000"/>
          </a:bodyPr>
          <a:lstStyle/>
          <a:p>
            <a:r>
              <a:rPr lang="en-US" sz="4000" dirty="0" smtClean="0"/>
              <a:t/>
            </a:r>
            <a:br>
              <a:rPr lang="en-US" sz="4000" dirty="0" smtClean="0"/>
            </a:br>
            <a:r>
              <a:rPr lang="en-US" sz="4000" dirty="0"/>
              <a:t/>
            </a:r>
            <a:br>
              <a:rPr lang="en-US" sz="4000" dirty="0"/>
            </a:br>
            <a:r>
              <a:rPr lang="en-US" sz="4000" dirty="0" smtClean="0"/>
              <a:t>SUMMARY</a:t>
            </a:r>
            <a:r>
              <a:rPr lang="en-US" dirty="0"/>
              <a:t/>
            </a:r>
            <a:br>
              <a:rPr lang="en-US" dirty="0"/>
            </a:br>
            <a:r>
              <a:rPr lang="en-US" sz="3600" dirty="0">
                <a:solidFill>
                  <a:srgbClr val="000000"/>
                </a:solidFill>
                <a:latin typeface="Calibri"/>
              </a:rPr>
              <a:t>There's a Lot </a:t>
            </a:r>
            <a:r>
              <a:rPr lang="en-US" sz="3600" dirty="0"/>
              <a:t>of Repetition </a:t>
            </a:r>
            <a:br>
              <a:rPr lang="en-US" sz="3600" dirty="0"/>
            </a:br>
            <a:r>
              <a:rPr lang="en-US" sz="3600" dirty="0"/>
              <a:t>from Log to Paper to Board</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57200" y="1981200"/>
            <a:ext cx="8229600" cy="4572000"/>
          </a:xfrm>
        </p:spPr>
        <p:txBody>
          <a:bodyPr>
            <a:normAutofit/>
          </a:bodyPr>
          <a:lstStyle/>
          <a:p>
            <a:pPr marL="514350" indent="-514350">
              <a:buFont typeface="+mj-lt"/>
              <a:buAutoNum type="arabicPeriod"/>
            </a:pPr>
            <a:r>
              <a:rPr lang="en-US" sz="2800" dirty="0" smtClean="0"/>
              <a:t>Complete the required </a:t>
            </a:r>
            <a:r>
              <a:rPr lang="en-US" sz="2800" u="sng" dirty="0" smtClean="0"/>
              <a:t>Forms</a:t>
            </a:r>
            <a:r>
              <a:rPr lang="en-US" sz="2800" dirty="0" smtClean="0"/>
              <a:t>.</a:t>
            </a:r>
          </a:p>
          <a:p>
            <a:pPr marL="514350" indent="-514350">
              <a:buFont typeface="+mj-lt"/>
              <a:buAutoNum type="arabicPeriod"/>
            </a:pPr>
            <a:r>
              <a:rPr lang="en-US" sz="2800" dirty="0" smtClean="0"/>
              <a:t>Complete your </a:t>
            </a:r>
            <a:r>
              <a:rPr lang="en-US" sz="2800" u="sng" dirty="0" smtClean="0"/>
              <a:t>Log Book</a:t>
            </a:r>
            <a:r>
              <a:rPr lang="en-US" sz="2800" dirty="0" smtClean="0"/>
              <a:t>, documenting the scientific method as described in the DMS Science Fair Guidebook.</a:t>
            </a:r>
          </a:p>
          <a:p>
            <a:pPr marL="514350" indent="-514350">
              <a:buFont typeface="+mj-lt"/>
              <a:buAutoNum type="arabicPeriod"/>
            </a:pPr>
            <a:r>
              <a:rPr lang="en-US" sz="2800" dirty="0" smtClean="0"/>
              <a:t>Write your </a:t>
            </a:r>
            <a:r>
              <a:rPr lang="en-US" sz="2800" u="sng" dirty="0"/>
              <a:t>R</a:t>
            </a:r>
            <a:r>
              <a:rPr lang="en-US" sz="2800" u="sng" dirty="0" smtClean="0"/>
              <a:t>esearch </a:t>
            </a:r>
            <a:r>
              <a:rPr lang="en-US" sz="2800" u="sng" dirty="0"/>
              <a:t>P</a:t>
            </a:r>
            <a:r>
              <a:rPr lang="en-US" sz="2800" u="sng" dirty="0" smtClean="0"/>
              <a:t>aper </a:t>
            </a:r>
            <a:r>
              <a:rPr lang="en-US" sz="2800" dirty="0" smtClean="0"/>
              <a:t>according to the DMS Science Fair Guidebook and sample paper, using the information in your log book.</a:t>
            </a:r>
          </a:p>
          <a:p>
            <a:pPr marL="514350" indent="-514350">
              <a:buFont typeface="+mj-lt"/>
              <a:buAutoNum type="arabicPeriod"/>
            </a:pPr>
            <a:r>
              <a:rPr lang="en-US" sz="2800" dirty="0" smtClean="0"/>
              <a:t>Create your </a:t>
            </a:r>
            <a:r>
              <a:rPr lang="en-US" sz="2800" u="sng" dirty="0" smtClean="0"/>
              <a:t>Display Board </a:t>
            </a:r>
            <a:r>
              <a:rPr lang="en-US" sz="2800" dirty="0" smtClean="0"/>
              <a:t>(tri-fold). </a:t>
            </a:r>
          </a:p>
          <a:p>
            <a:pPr marL="514350" indent="-514350">
              <a:buFont typeface="+mj-lt"/>
              <a:buAutoNum type="arabicPeriod"/>
            </a:pPr>
            <a:r>
              <a:rPr lang="en-US" sz="2800" dirty="0" smtClean="0"/>
              <a:t>Complete the </a:t>
            </a:r>
            <a:r>
              <a:rPr lang="en-US" sz="2800" u="sng" dirty="0" smtClean="0"/>
              <a:t>Abstract Form</a:t>
            </a:r>
            <a:r>
              <a:rPr lang="en-US" sz="2800" dirty="0" smtClean="0"/>
              <a: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Project Questions from Last  year?</a:t>
            </a:r>
            <a:r>
              <a:rPr lang="en-US" dirty="0"/>
              <a:t/>
            </a:r>
            <a:br>
              <a:rPr lang="en-US" dirty="0"/>
            </a:br>
            <a:r>
              <a:rPr lang="en-US"/>
              <a:t>How do they rate?</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t>Bonds</a:t>
            </a:r>
            <a:endParaRPr lang="en-US" dirty="0"/>
          </a:p>
          <a:p>
            <a:pPr marL="514350" indent="-514350">
              <a:buFont typeface="+mj-lt"/>
              <a:buAutoNum type="arabicPeriod"/>
            </a:pPr>
            <a:r>
              <a:rPr lang="en-US"/>
              <a:t>Are ants more attracted to organic foods or processed foods?</a:t>
            </a:r>
            <a:endParaRPr lang="en-US" dirty="0"/>
          </a:p>
          <a:p>
            <a:pPr marL="514350" indent="-514350">
              <a:buFont typeface="+mj-lt"/>
              <a:buAutoNum type="arabicPeriod"/>
            </a:pPr>
            <a:r>
              <a:rPr lang="en-US"/>
              <a:t>Deep Knee Bends</a:t>
            </a:r>
            <a:endParaRPr lang="en-US" dirty="0"/>
          </a:p>
          <a:p>
            <a:pPr marL="514350" indent="-514350">
              <a:buFont typeface="+mj-lt"/>
              <a:buAutoNum type="arabicPeriod"/>
            </a:pPr>
            <a:r>
              <a:rPr lang="en-US"/>
              <a:t>Melting of M &amp; M's</a:t>
            </a:r>
            <a:endParaRPr lang="en-US" dirty="0"/>
          </a:p>
          <a:p>
            <a:pPr marL="514350" indent="-514350">
              <a:buFont typeface="+mj-lt"/>
              <a:buAutoNum type="arabicPeriod"/>
            </a:pPr>
            <a:r>
              <a:rPr lang="en-US"/>
              <a:t>What causes most stress for teens?</a:t>
            </a:r>
            <a:endParaRPr lang="en-US" dirty="0"/>
          </a:p>
          <a:p>
            <a:pPr marL="514350" indent="-514350">
              <a:buFont typeface="+mj-lt"/>
              <a:buAutoNum type="arabicPeriod"/>
            </a:pPr>
            <a:r>
              <a:rPr lang="en-US"/>
              <a:t>Why are your potato chips so greasy?</a:t>
            </a:r>
            <a:endParaRPr lang="en-US" dirty="0"/>
          </a:p>
        </p:txBody>
      </p:sp>
    </p:spTree>
    <p:extLst>
      <p:ext uri="{BB962C8B-B14F-4D97-AF65-F5344CB8AC3E}">
        <p14:creationId xmlns:p14="http://schemas.microsoft.com/office/powerpoint/2010/main" val="34596612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24862"/>
            <a:ext cx="8229600" cy="980038"/>
          </a:xfrm>
        </p:spPr>
        <p:txBody>
          <a:bodyPr/>
          <a:lstStyle/>
          <a:p>
            <a:r>
              <a:rPr lang="en-US" dirty="0" smtClean="0"/>
              <a:t>#2 Requirement for success </a:t>
            </a:r>
            <a:endParaRPr lang="en-US" dirty="0"/>
          </a:p>
        </p:txBody>
      </p:sp>
      <p:sp>
        <p:nvSpPr>
          <p:cNvPr id="3" name="Content Placeholder 2"/>
          <p:cNvSpPr>
            <a:spLocks noGrp="1"/>
          </p:cNvSpPr>
          <p:nvPr>
            <p:ph sz="half" idx="2"/>
          </p:nvPr>
        </p:nvSpPr>
        <p:spPr>
          <a:xfrm>
            <a:off x="457200" y="2174875"/>
            <a:ext cx="6144378" cy="3951288"/>
          </a:xfrm>
        </p:spPr>
        <p:txBody>
          <a:bodyPr vert="horz" lIns="91440" tIns="45720" rIns="91440" bIns="45720" rtlCol="0" anchor="t">
            <a:normAutofit/>
          </a:bodyPr>
          <a:lstStyle/>
          <a:p>
            <a:r>
              <a:rPr lang="en-US" sz="3200" dirty="0"/>
              <a:t> </a:t>
            </a:r>
            <a:r>
              <a:rPr lang="en-US" dirty="0"/>
              <a:t>RRSEF</a:t>
            </a:r>
          </a:p>
          <a:p>
            <a:r>
              <a:rPr lang="en-US" dirty="0"/>
              <a:t>  ISEF</a:t>
            </a:r>
          </a:p>
          <a:p>
            <a:r>
              <a:rPr lang="en-US" dirty="0"/>
              <a:t>  Society for Science</a:t>
            </a:r>
          </a:p>
          <a:p>
            <a:r>
              <a:rPr lang="en-US" dirty="0"/>
              <a:t>  Forms</a:t>
            </a:r>
          </a:p>
          <a:p>
            <a:r>
              <a:rPr lang="en-US" dirty="0"/>
              <a:t>  Adult Sponsor</a:t>
            </a:r>
          </a:p>
          <a:p>
            <a:r>
              <a:rPr lang="en-US" dirty="0"/>
              <a:t>  SRC and IRB</a:t>
            </a:r>
          </a:p>
          <a:p>
            <a:r>
              <a:rPr lang="en-US" dirty="0"/>
              <a:t>  Research Plan </a:t>
            </a:r>
          </a:p>
          <a:p>
            <a:r>
              <a:rPr lang="en-US" dirty="0">
                <a:latin typeface="Calibri" charset="0"/>
              </a:rPr>
              <a:t>  Scientific Inquiry/Scientific Method </a:t>
            </a:r>
            <a:r>
              <a:rPr lang="en-US" sz="3200" dirty="0">
                <a:latin typeface="Calibri" charset="0"/>
              </a:rPr>
              <a:t> </a:t>
            </a:r>
          </a:p>
          <a:p>
            <a:endParaRPr lang="en-US" sz="3200" dirty="0"/>
          </a:p>
        </p:txBody>
      </p:sp>
      <p:sp>
        <p:nvSpPr>
          <p:cNvPr id="7" name="Content Placeholder 6"/>
          <p:cNvSpPr>
            <a:spLocks noGrp="1"/>
          </p:cNvSpPr>
          <p:nvPr>
            <p:ph sz="quarter" idx="4"/>
          </p:nvPr>
        </p:nvSpPr>
        <p:spPr>
          <a:xfrm>
            <a:off x="5106612" y="2174875"/>
            <a:ext cx="3729413" cy="3951288"/>
          </a:xfrm>
        </p:spPr>
        <p:txBody>
          <a:bodyPr vert="horz" lIns="91440" tIns="45720" rIns="91440" bIns="45720" rtlCol="0" anchor="t">
            <a:normAutofit/>
          </a:bodyPr>
          <a:lstStyle/>
          <a:p>
            <a:r>
              <a:rPr lang="en-US" dirty="0">
                <a:latin typeface="Calibri" charset="0"/>
              </a:rPr>
              <a:t>  Categories </a:t>
            </a:r>
          </a:p>
          <a:p>
            <a:r>
              <a:rPr lang="en-US" dirty="0">
                <a:latin typeface="Calibri" charset="0"/>
              </a:rPr>
              <a:t>  Display Board </a:t>
            </a:r>
          </a:p>
          <a:p>
            <a:r>
              <a:rPr lang="en-US" dirty="0">
                <a:latin typeface="Calibri" charset="0"/>
              </a:rPr>
              <a:t>  Abstract </a:t>
            </a:r>
          </a:p>
          <a:p>
            <a:r>
              <a:rPr lang="en-US" dirty="0">
                <a:latin typeface="Calibri" charset="0"/>
              </a:rPr>
              <a:t>  Control and Variables </a:t>
            </a:r>
          </a:p>
          <a:p>
            <a:r>
              <a:rPr lang="en-US" dirty="0">
                <a:latin typeface="Calibri" charset="0"/>
              </a:rPr>
              <a:t>  Trials vs. tests </a:t>
            </a:r>
          </a:p>
          <a:p>
            <a:r>
              <a:rPr lang="en-US" dirty="0">
                <a:latin typeface="Calibri" charset="0"/>
              </a:rPr>
              <a:t>  Media Center Catalog </a:t>
            </a:r>
          </a:p>
          <a:p>
            <a:pPr marL="0" indent="0">
              <a:buNone/>
            </a:pPr>
            <a:endParaRPr lang="en-US" dirty="0"/>
          </a:p>
          <a:p>
            <a:endParaRPr lang="en-US" dirty="0"/>
          </a:p>
        </p:txBody>
      </p:sp>
      <p:sp>
        <p:nvSpPr>
          <p:cNvPr id="4" name="TextBox 3"/>
          <p:cNvSpPr txBox="1"/>
          <p:nvPr/>
        </p:nvSpPr>
        <p:spPr>
          <a:xfrm>
            <a:off x="522315" y="1296406"/>
            <a:ext cx="8294021" cy="923925"/>
          </a:xfrm>
          <a:prstGeom prst="rect">
            <a:avLst/>
          </a:prstGeom>
        </p:spPr>
        <p:txBody>
          <a:bodyPr rtlCol="0">
            <a:spAutoFit/>
          </a:bodyPr>
          <a:lstStyle/>
          <a:p>
            <a:pPr algn="ctr"/>
            <a:r>
              <a:rPr lang="en-US" dirty="0" smtClean="0">
                <a:latin typeface="Calibri" charset="0"/>
              </a:rPr>
              <a:t>You </a:t>
            </a:r>
            <a:r>
              <a:rPr lang="en-US" dirty="0">
                <a:latin typeface="Calibri" charset="0"/>
              </a:rPr>
              <a:t>know the language [vocabulary] of “science fair” and the location of good resources. </a:t>
            </a:r>
          </a:p>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Requirement for success</a:t>
            </a:r>
            <a:endParaRPr lang="en-US" dirty="0"/>
          </a:p>
        </p:txBody>
      </p:sp>
      <p:sp>
        <p:nvSpPr>
          <p:cNvPr id="3" name="Content Placeholder 2"/>
          <p:cNvSpPr>
            <a:spLocks noGrp="1"/>
          </p:cNvSpPr>
          <p:nvPr>
            <p:ph idx="1"/>
          </p:nvPr>
        </p:nvSpPr>
        <p:spPr/>
        <p:txBody>
          <a:bodyPr/>
          <a:lstStyle/>
          <a:p>
            <a:r>
              <a:rPr lang="en-US" dirty="0"/>
              <a:t>Make observations NOW </a:t>
            </a:r>
            <a:r>
              <a:rPr lang="en-US" dirty="0" smtClean="0"/>
              <a:t>and </a:t>
            </a:r>
            <a:r>
              <a:rPr lang="en-US" dirty="0"/>
              <a:t>log </a:t>
            </a:r>
            <a:r>
              <a:rPr lang="en-US" dirty="0" smtClean="0"/>
              <a:t>ideas in the log book that has been organized according to the DMS Guidebook.</a:t>
            </a:r>
          </a:p>
          <a:p>
            <a:r>
              <a:rPr lang="en-US" dirty="0" smtClean="0"/>
              <a:t>Get your parents/family involved in ideas!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how do you make science fair </a:t>
            </a:r>
            <a:r>
              <a:rPr lang="en-US" b="1" i="1" dirty="0"/>
              <a:t>fairly</a:t>
            </a:r>
            <a:r>
              <a:rPr lang="en-US" dirty="0"/>
              <a:t> easy?  </a:t>
            </a:r>
            <a:r>
              <a:rPr lang="en-US" i="1" dirty="0">
                <a:solidFill>
                  <a:srgbClr val="1F497D"/>
                </a:solidFill>
              </a:rPr>
              <a:t>Keep it...</a:t>
            </a:r>
          </a:p>
        </p:txBody>
      </p:sp>
      <p:sp>
        <p:nvSpPr>
          <p:cNvPr id="3" name="Content Placeholder 2"/>
          <p:cNvSpPr>
            <a:spLocks noGrp="1"/>
          </p:cNvSpPr>
          <p:nvPr>
            <p:ph sz="half" idx="1"/>
          </p:nvPr>
        </p:nvSpPr>
        <p:spPr/>
        <p:txBody>
          <a:bodyPr vert="horz" lIns="91440" tIns="45720" rIns="91440" bIns="45720" rtlCol="0" anchor="t">
            <a:normAutofit/>
          </a:bodyPr>
          <a:lstStyle/>
          <a:p>
            <a:pPr marL="0" indent="0">
              <a:buNone/>
            </a:pPr>
            <a:endParaRPr lang="en-US" dirty="0"/>
          </a:p>
          <a:p>
            <a:r>
              <a:rPr lang="en-US" dirty="0"/>
              <a:t>Simple</a:t>
            </a:r>
          </a:p>
          <a:p>
            <a:r>
              <a:rPr lang="en-US" dirty="0"/>
              <a:t>Creative</a:t>
            </a:r>
          </a:p>
          <a:p>
            <a:r>
              <a:rPr lang="en-US" dirty="0"/>
              <a:t>Affordable</a:t>
            </a:r>
          </a:p>
          <a:p>
            <a:r>
              <a:rPr lang="en-US" dirty="0"/>
              <a:t>Personal</a:t>
            </a:r>
          </a:p>
          <a:p>
            <a:r>
              <a:rPr lang="en-US" dirty="0"/>
              <a:t>Purposeful</a:t>
            </a:r>
          </a:p>
          <a:p>
            <a:r>
              <a:rPr lang="en-US" dirty="0"/>
              <a:t>YOURS</a:t>
            </a:r>
          </a:p>
        </p:txBody>
      </p:sp>
      <p:sp>
        <p:nvSpPr>
          <p:cNvPr id="4" name="Content Placeholder 3"/>
          <p:cNvSpPr>
            <a:spLocks noGrp="1"/>
          </p:cNvSpPr>
          <p:nvPr>
            <p:ph sz="half" idx="2"/>
          </p:nvPr>
        </p:nvSpPr>
        <p:spPr/>
        <p:txBody>
          <a:bodyPr vert="horz" lIns="91440" tIns="45720" rIns="91440" bIns="45720" rtlCol="0" anchor="t">
            <a:normAutofit/>
          </a:bodyPr>
          <a:lstStyle/>
          <a:p>
            <a:endParaRPr lang="en-US" dirty="0">
              <a:latin typeface="Calibri" charset="0"/>
            </a:endParaRPr>
          </a:p>
          <a:p>
            <a:r>
              <a:rPr lang="en-US" dirty="0">
                <a:latin typeface="Calibri" charset="0"/>
              </a:rPr>
              <a:t> Approved </a:t>
            </a:r>
          </a:p>
          <a:p>
            <a:r>
              <a:rPr lang="en-US" dirty="0">
                <a:latin typeface="Calibri" charset="0"/>
              </a:rPr>
              <a:t>Scientific </a:t>
            </a:r>
          </a:p>
          <a:p>
            <a:r>
              <a:rPr lang="en-US" dirty="0">
                <a:latin typeface="Calibri" charset="0"/>
              </a:rPr>
              <a:t>Clear </a:t>
            </a:r>
          </a:p>
          <a:p>
            <a:r>
              <a:rPr lang="en-US" dirty="0">
                <a:latin typeface="Calibri" charset="0"/>
              </a:rPr>
              <a:t>Flexible </a:t>
            </a:r>
          </a:p>
          <a:p>
            <a:r>
              <a:rPr lang="en-US" dirty="0">
                <a:latin typeface="Calibri" charset="0"/>
              </a:rPr>
              <a:t>Logged </a:t>
            </a:r>
          </a:p>
          <a:p>
            <a:r>
              <a:rPr lang="en-US" dirty="0">
                <a:latin typeface="Calibri" charset="0"/>
              </a:rPr>
              <a:t>Photo'ed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5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500"/>
                                        <p:tgtEl>
                                          <p:spTgt spid="4">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fade">
                                      <p:cBhvr>
                                        <p:cTn id="64" dur="500"/>
                                        <p:tgtEl>
                                          <p:spTgt spid="4">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7200" dirty="0"/>
              <a:t>Keep </a:t>
            </a:r>
            <a:r>
              <a:rPr lang="en-US" sz="7200" dirty="0" smtClean="0"/>
              <a:t>it -  </a:t>
            </a:r>
            <a:r>
              <a:rPr lang="en-US" sz="7200" dirty="0"/>
              <a:t>S</a:t>
            </a:r>
            <a:r>
              <a:rPr lang="en-US" sz="7200" dirty="0" smtClean="0"/>
              <a:t>imple</a:t>
            </a:r>
            <a:endParaRPr lang="en-US" sz="7200" dirty="0"/>
          </a:p>
        </p:txBody>
      </p:sp>
      <p:sp>
        <p:nvSpPr>
          <p:cNvPr id="3" name="Content Placeholder 2"/>
          <p:cNvSpPr>
            <a:spLocks noGrp="1"/>
          </p:cNvSpPr>
          <p:nvPr>
            <p:ph idx="1"/>
          </p:nvPr>
        </p:nvSpPr>
        <p:spPr/>
        <p:txBody>
          <a:bodyPr/>
          <a:lstStyle/>
          <a:p>
            <a:pPr marL="514350" indent="-514350"/>
            <a:r>
              <a:rPr lang="en-US" dirty="0" smtClean="0"/>
              <a:t>A science project requires WEEKS of preparation and documentation.  Keeping your project simple makes EVERYONE happy – you, your parents, and your teacher!</a:t>
            </a:r>
          </a:p>
          <a:p>
            <a:pPr marL="514350" indent="-514350"/>
            <a:r>
              <a:rPr lang="en-US" dirty="0" smtClean="0"/>
              <a:t>You can make your project more complicated NEXT year when you are in 8</a:t>
            </a:r>
            <a:r>
              <a:rPr lang="en-US" baseline="30000" dirty="0" smtClean="0"/>
              <a:t>th</a:t>
            </a:r>
            <a:r>
              <a:rPr lang="en-US" dirty="0" smtClean="0"/>
              <a:t> grade!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Creative</a:t>
            </a:r>
            <a:endParaRPr lang="en-US" sz="7200" dirty="0"/>
          </a:p>
        </p:txBody>
      </p:sp>
      <p:sp>
        <p:nvSpPr>
          <p:cNvPr id="3" name="Content Placeholder 2"/>
          <p:cNvSpPr>
            <a:spLocks noGrp="1"/>
          </p:cNvSpPr>
          <p:nvPr>
            <p:ph idx="1"/>
          </p:nvPr>
        </p:nvSpPr>
        <p:spPr/>
        <p:txBody>
          <a:bodyPr>
            <a:normAutofit lnSpcReduction="10000"/>
          </a:bodyPr>
          <a:lstStyle/>
          <a:p>
            <a:r>
              <a:rPr lang="en-US" dirty="0" smtClean="0"/>
              <a:t>You can take an age-old science fair idea and creatively change the way the experiment is done or the way data is collected, or put a new twist on what you are looking for, and you now have captivated your audience.  They are hooked and curious to know the outcome!  </a:t>
            </a:r>
          </a:p>
          <a:p>
            <a:r>
              <a:rPr lang="en-US" dirty="0" smtClean="0"/>
              <a:t>Who IS your audience?  Teachers, judges, parents, the public, other students, the WORLD!!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t>Keep </a:t>
            </a:r>
            <a:r>
              <a:rPr lang="en-US" sz="7200" dirty="0" smtClean="0"/>
              <a:t>it - Affordable</a:t>
            </a:r>
            <a:endParaRPr lang="en-US" sz="7200"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Do you need federal funding?</a:t>
            </a:r>
          </a:p>
          <a:p>
            <a:pPr marL="514350" indent="-514350">
              <a:buFont typeface="+mj-lt"/>
              <a:buAutoNum type="arabicPeriod"/>
            </a:pPr>
            <a:r>
              <a:rPr lang="en-US" dirty="0" smtClean="0"/>
              <a:t>Can you afford the materials?</a:t>
            </a:r>
          </a:p>
          <a:p>
            <a:pPr marL="514350" indent="-514350">
              <a:buFont typeface="+mj-lt"/>
              <a:buAutoNum type="arabicPeriod"/>
            </a:pPr>
            <a:r>
              <a:rPr lang="en-US" dirty="0" smtClean="0"/>
              <a:t>Can you afford the time it will take?</a:t>
            </a:r>
          </a:p>
          <a:p>
            <a:pPr marL="514350" indent="-514350">
              <a:buFont typeface="+mj-lt"/>
              <a:buAutoNum type="arabicPeriod"/>
            </a:pPr>
            <a:r>
              <a:rPr lang="en-US" dirty="0" smtClean="0"/>
              <a:t>Can you “afford” the people you need to assist you?</a:t>
            </a:r>
          </a:p>
          <a:p>
            <a:pPr marL="514350" indent="-514350">
              <a:buFont typeface="+mj-lt"/>
              <a:buAutoNum type="arabicPeriod"/>
            </a:pPr>
            <a:r>
              <a:rPr lang="en-US" dirty="0" smtClean="0"/>
              <a:t>Can you really “afford” to test  human subjects?</a:t>
            </a:r>
          </a:p>
          <a:p>
            <a:pPr marL="514350" indent="-514350">
              <a:buFont typeface="+mj-lt"/>
              <a:buAutoNum type="arabicPeriod"/>
            </a:pPr>
            <a:endParaRPr lang="en-US" dirty="0"/>
          </a:p>
          <a:p>
            <a:pPr marL="514350" indent="-514350" algn="ctr">
              <a:buNone/>
            </a:pPr>
            <a:r>
              <a:rPr lang="en-US" b="1" dirty="0" smtClean="0">
                <a:solidFill>
                  <a:srgbClr val="FF0000"/>
                </a:solidFill>
              </a:rPr>
              <a:t>IF THE ANSWER IS NO TO ANY OF THE ABOVE, </a:t>
            </a:r>
          </a:p>
          <a:p>
            <a:pPr marL="514350" indent="-514350" algn="ctr">
              <a:buNone/>
            </a:pPr>
            <a:r>
              <a:rPr lang="en-US" b="1" dirty="0" smtClean="0">
                <a:solidFill>
                  <a:srgbClr val="FF0000"/>
                </a:solidFill>
              </a:rPr>
              <a:t>CHANGE YOUR PROJECT!  </a:t>
            </a:r>
          </a:p>
          <a:p>
            <a:pPr marL="514350" indent="-514350">
              <a:buNone/>
            </a:pPr>
            <a:endParaRPr lang="en-US" dirty="0" smtClean="0"/>
          </a:p>
          <a:p>
            <a:pPr marL="514350" indent="-514350" algn="ctr">
              <a:buNone/>
            </a:pPr>
            <a:r>
              <a:rPr lang="en-US" dirty="0" smtClean="0"/>
              <a:t>WARNING TEACHERS:  SCRUTINIZE ANY STUDENT WHO WANTS TO TEST HUMANS! </a:t>
            </a:r>
            <a:endParaRPr lang="en-US" b="1" dirty="0" smtClean="0">
              <a:solidFill>
                <a:srgbClr val="FF0000"/>
              </a:solidFill>
            </a:endParaRPr>
          </a:p>
          <a:p>
            <a:pPr marL="514350" indent="-514350" algn="ctr">
              <a:buNone/>
            </a:pPr>
            <a:r>
              <a:rPr lang="en-US" dirty="0" smtClean="0"/>
              <a:t>Teachers, can YOU “afford” to monitor students who want to test human subjects?</a:t>
            </a:r>
          </a:p>
          <a:p>
            <a:pPr marL="514350" indent="-514350" algn="ctr">
              <a:buNone/>
            </a:pP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1684</Words>
  <Application>Microsoft Office PowerPoint</Application>
  <PresentationFormat>On-screen Show (4:3)</PresentationFormat>
  <Paragraphs>218</Paragraphs>
  <Slides>33</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…as a way to develop students as lifelong learners</vt:lpstr>
      <vt:lpstr>Science Fair – WHY?</vt:lpstr>
      <vt:lpstr>#1 Requirement for success in a science fair project</vt:lpstr>
      <vt:lpstr>#2 Requirement for success </vt:lpstr>
      <vt:lpstr>#3 Requirement for success</vt:lpstr>
      <vt:lpstr>So, how do you make science fair fairly easy?  Keep it...</vt:lpstr>
      <vt:lpstr>Keep it -  Simple</vt:lpstr>
      <vt:lpstr>Keep it - Creative</vt:lpstr>
      <vt:lpstr>Keep it - Affordable</vt:lpstr>
      <vt:lpstr>Keep it - Personal </vt:lpstr>
      <vt:lpstr>Keep it - Purposeful</vt:lpstr>
      <vt:lpstr>Keep it - YOURS </vt:lpstr>
      <vt:lpstr>Team Projects? Not for Middle School</vt:lpstr>
      <vt:lpstr>Keep it - Approved </vt:lpstr>
      <vt:lpstr>Keep it - Scientific</vt:lpstr>
      <vt:lpstr>Keep it - Clear</vt:lpstr>
      <vt:lpstr>Keep it - Flexible</vt:lpstr>
      <vt:lpstr>Keep it - LOGGED</vt:lpstr>
      <vt:lpstr>Keep it - Photo’ed</vt:lpstr>
      <vt:lpstr>Keep it - Mindful of what failure means</vt:lpstr>
      <vt:lpstr>Keep it - the DMS Guidebook - Your Only GUIDE</vt:lpstr>
      <vt:lpstr>Scroll to the bottom of the page…</vt:lpstr>
      <vt:lpstr>The DMS Guidebook</vt:lpstr>
      <vt:lpstr>FORMS!</vt:lpstr>
      <vt:lpstr>The FORMS Webpage looks like this.</vt:lpstr>
      <vt:lpstr>When you scroll down slightly, you’ll find the PDF files you can type on and print out.</vt:lpstr>
      <vt:lpstr>FORMS!!</vt:lpstr>
      <vt:lpstr>Teachers Should</vt:lpstr>
      <vt:lpstr>What Judges/Teachers Look For</vt:lpstr>
      <vt:lpstr>Don’t be an U-P-Y!</vt:lpstr>
      <vt:lpstr>Checkpoints</vt:lpstr>
      <vt:lpstr>  SUMMARY There's a Lot of Repetition  from Log to Paper to Board  </vt:lpstr>
      <vt:lpstr>Project Questions from Last  year? How do they rate?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Swafford</dc:creator>
  <cp:lastModifiedBy>Tiffany Turner</cp:lastModifiedBy>
  <cp:revision>51</cp:revision>
  <dcterms:created xsi:type="dcterms:W3CDTF">2015-09-27T23:14:18Z</dcterms:created>
  <dcterms:modified xsi:type="dcterms:W3CDTF">2015-10-02T17:04:20Z</dcterms:modified>
</cp:coreProperties>
</file>